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71" r:id="rId1"/>
  </p:sldMasterIdLst>
  <p:notesMasterIdLst>
    <p:notesMasterId r:id="rId65"/>
  </p:notesMasterIdLst>
  <p:sldIdLst>
    <p:sldId id="256" r:id="rId2"/>
    <p:sldId id="368" r:id="rId3"/>
    <p:sldId id="369" r:id="rId4"/>
    <p:sldId id="376" r:id="rId5"/>
    <p:sldId id="367" r:id="rId6"/>
    <p:sldId id="327" r:id="rId7"/>
    <p:sldId id="324" r:id="rId8"/>
    <p:sldId id="325" r:id="rId9"/>
    <p:sldId id="311" r:id="rId10"/>
    <p:sldId id="313" r:id="rId11"/>
    <p:sldId id="312" r:id="rId12"/>
    <p:sldId id="329" r:id="rId13"/>
    <p:sldId id="328" r:id="rId14"/>
    <p:sldId id="264" r:id="rId15"/>
    <p:sldId id="340" r:id="rId16"/>
    <p:sldId id="330" r:id="rId17"/>
    <p:sldId id="365" r:id="rId18"/>
    <p:sldId id="337" r:id="rId19"/>
    <p:sldId id="269" r:id="rId20"/>
    <p:sldId id="338" r:id="rId21"/>
    <p:sldId id="342" r:id="rId22"/>
    <p:sldId id="366" r:id="rId23"/>
    <p:sldId id="310" r:id="rId24"/>
    <p:sldId id="271" r:id="rId25"/>
    <p:sldId id="362" r:id="rId26"/>
    <p:sldId id="274" r:id="rId27"/>
    <p:sldId id="275" r:id="rId28"/>
    <p:sldId id="276" r:id="rId29"/>
    <p:sldId id="277" r:id="rId30"/>
    <p:sldId id="379" r:id="rId31"/>
    <p:sldId id="278" r:id="rId32"/>
    <p:sldId id="279" r:id="rId33"/>
    <p:sldId id="280" r:id="rId34"/>
    <p:sldId id="383" r:id="rId35"/>
    <p:sldId id="384" r:id="rId36"/>
    <p:sldId id="281" r:id="rId37"/>
    <p:sldId id="371" r:id="rId38"/>
    <p:sldId id="283" r:id="rId39"/>
    <p:sldId id="284" r:id="rId40"/>
    <p:sldId id="285" r:id="rId41"/>
    <p:sldId id="286" r:id="rId42"/>
    <p:sldId id="287" r:id="rId43"/>
    <p:sldId id="288" r:id="rId44"/>
    <p:sldId id="290" r:id="rId45"/>
    <p:sldId id="289" r:id="rId46"/>
    <p:sldId id="373" r:id="rId47"/>
    <p:sldId id="292" r:id="rId48"/>
    <p:sldId id="293" r:id="rId49"/>
    <p:sldId id="294" r:id="rId50"/>
    <p:sldId id="295" r:id="rId51"/>
    <p:sldId id="296" r:id="rId52"/>
    <p:sldId id="297" r:id="rId53"/>
    <p:sldId id="375" r:id="rId54"/>
    <p:sldId id="299" r:id="rId55"/>
    <p:sldId id="300" r:id="rId56"/>
    <p:sldId id="301" r:id="rId57"/>
    <p:sldId id="302" r:id="rId58"/>
    <p:sldId id="377" r:id="rId59"/>
    <p:sldId id="380" r:id="rId60"/>
    <p:sldId id="382" r:id="rId61"/>
    <p:sldId id="381" r:id="rId62"/>
    <p:sldId id="303" r:id="rId63"/>
    <p:sldId id="385"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77DD"/>
    <a:srgbClr val="3A67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14" autoAdjust="0"/>
    <p:restoredTop sz="94679"/>
  </p:normalViewPr>
  <p:slideViewPr>
    <p:cSldViewPr snapToGrid="0" showGuides="1">
      <p:cViewPr varScale="1">
        <p:scale>
          <a:sx n="68" d="100"/>
          <a:sy n="68" d="100"/>
        </p:scale>
        <p:origin x="69" y="6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CBDCCF2-9917-41D5-A0C3-5E5334F8E385}" type="doc">
      <dgm:prSet loTypeId="urn:microsoft.com/office/officeart/2005/8/layout/arrow2" loCatId="process" qsTypeId="urn:microsoft.com/office/officeart/2005/8/quickstyle/simple1" qsCatId="simple" csTypeId="urn:microsoft.com/office/officeart/2005/8/colors/accent0_2" csCatId="mainScheme" phldr="1"/>
      <dgm:spPr/>
    </dgm:pt>
    <dgm:pt modelId="{302FD538-0FF1-4770-9498-057BDBE66019}">
      <dgm:prSet phldrT="[Texte]" custT="1"/>
      <dgm:spPr/>
      <dgm:t>
        <a:bodyPr/>
        <a:lstStyle/>
        <a:p>
          <a:endParaRPr lang="fr-FR" sz="1000" dirty="0"/>
        </a:p>
      </dgm:t>
    </dgm:pt>
    <dgm:pt modelId="{F02275D5-F2D7-4ED4-A55F-BE1430093A6E}" type="sibTrans" cxnId="{7EA1F93E-374C-42EB-B2B4-64C754945BBD}">
      <dgm:prSet/>
      <dgm:spPr/>
      <dgm:t>
        <a:bodyPr/>
        <a:lstStyle/>
        <a:p>
          <a:endParaRPr lang="fr-FR"/>
        </a:p>
      </dgm:t>
    </dgm:pt>
    <dgm:pt modelId="{6BB36861-9BF8-4E28-A7DC-604205CF93DA}" type="parTrans" cxnId="{7EA1F93E-374C-42EB-B2B4-64C754945BBD}">
      <dgm:prSet/>
      <dgm:spPr/>
      <dgm:t>
        <a:bodyPr/>
        <a:lstStyle/>
        <a:p>
          <a:endParaRPr lang="fr-FR"/>
        </a:p>
      </dgm:t>
    </dgm:pt>
    <dgm:pt modelId="{4F17BECF-E14A-41AB-B8A6-59D70DF4FD19}" type="pres">
      <dgm:prSet presAssocID="{4CBDCCF2-9917-41D5-A0C3-5E5334F8E385}" presName="arrowDiagram" presStyleCnt="0">
        <dgm:presLayoutVars>
          <dgm:chMax val="5"/>
          <dgm:dir/>
          <dgm:resizeHandles val="exact"/>
        </dgm:presLayoutVars>
      </dgm:prSet>
      <dgm:spPr/>
    </dgm:pt>
    <dgm:pt modelId="{CEBB91BD-275E-4F50-B634-31BE11A66A85}" type="pres">
      <dgm:prSet presAssocID="{4CBDCCF2-9917-41D5-A0C3-5E5334F8E385}" presName="arrow" presStyleLbl="bgShp" presStyleIdx="0" presStyleCnt="1" custScaleX="132732" custLinFactNeighborX="-2690" custLinFactNeighborY="-203"/>
      <dgm:spPr/>
    </dgm:pt>
    <dgm:pt modelId="{A5A6F0C8-A384-4E8A-9C4C-67E74A5C4854}" type="pres">
      <dgm:prSet presAssocID="{4CBDCCF2-9917-41D5-A0C3-5E5334F8E385}" presName="arrowDiagram1" presStyleCnt="0">
        <dgm:presLayoutVars>
          <dgm:bulletEnabled val="1"/>
        </dgm:presLayoutVars>
      </dgm:prSet>
      <dgm:spPr/>
    </dgm:pt>
    <dgm:pt modelId="{EDAAD8FD-B2BF-408D-8A54-D395E4069B61}" type="pres">
      <dgm:prSet presAssocID="{302FD538-0FF1-4770-9498-057BDBE66019}" presName="bullet1" presStyleLbl="node1" presStyleIdx="0" presStyleCnt="1" custLinFactX="100000" custLinFactNeighborX="128332" custLinFactNeighborY="-24404"/>
      <dgm:spPr/>
    </dgm:pt>
    <dgm:pt modelId="{A5946DCE-D2BC-4CA3-9F1A-891A44BC25DE}" type="pres">
      <dgm:prSet presAssocID="{302FD538-0FF1-4770-9498-057BDBE66019}" presName="textBox1" presStyleLbl="revTx" presStyleIdx="0" presStyleCnt="1">
        <dgm:presLayoutVars>
          <dgm:bulletEnabled val="1"/>
        </dgm:presLayoutVars>
      </dgm:prSet>
      <dgm:spPr/>
    </dgm:pt>
  </dgm:ptLst>
  <dgm:cxnLst>
    <dgm:cxn modelId="{7EA1F93E-374C-42EB-B2B4-64C754945BBD}" srcId="{4CBDCCF2-9917-41D5-A0C3-5E5334F8E385}" destId="{302FD538-0FF1-4770-9498-057BDBE66019}" srcOrd="0" destOrd="0" parTransId="{6BB36861-9BF8-4E28-A7DC-604205CF93DA}" sibTransId="{F02275D5-F2D7-4ED4-A55F-BE1430093A6E}"/>
    <dgm:cxn modelId="{FB2ECA7C-2B3E-4EFE-B64A-D57302C1445B}" type="presOf" srcId="{302FD538-0FF1-4770-9498-057BDBE66019}" destId="{A5946DCE-D2BC-4CA3-9F1A-891A44BC25DE}" srcOrd="0" destOrd="0" presId="urn:microsoft.com/office/officeart/2005/8/layout/arrow2"/>
    <dgm:cxn modelId="{9770F2C7-BC3E-479D-BB92-D23D7C831AD4}" type="presOf" srcId="{4CBDCCF2-9917-41D5-A0C3-5E5334F8E385}" destId="{4F17BECF-E14A-41AB-B8A6-59D70DF4FD19}" srcOrd="0" destOrd="0" presId="urn:microsoft.com/office/officeart/2005/8/layout/arrow2"/>
    <dgm:cxn modelId="{DA55FC95-8D70-4AB4-9BC1-6AF481B94E67}" type="presParOf" srcId="{4F17BECF-E14A-41AB-B8A6-59D70DF4FD19}" destId="{CEBB91BD-275E-4F50-B634-31BE11A66A85}" srcOrd="0" destOrd="0" presId="urn:microsoft.com/office/officeart/2005/8/layout/arrow2"/>
    <dgm:cxn modelId="{865931A7-276E-4F3F-BBA6-47C2EEF513AE}" type="presParOf" srcId="{4F17BECF-E14A-41AB-B8A6-59D70DF4FD19}" destId="{A5A6F0C8-A384-4E8A-9C4C-67E74A5C4854}" srcOrd="1" destOrd="0" presId="urn:microsoft.com/office/officeart/2005/8/layout/arrow2"/>
    <dgm:cxn modelId="{609994B0-68AB-465C-9C3F-5DFA8572F664}" type="presParOf" srcId="{A5A6F0C8-A384-4E8A-9C4C-67E74A5C4854}" destId="{EDAAD8FD-B2BF-408D-8A54-D395E4069B61}" srcOrd="0" destOrd="0" presId="urn:microsoft.com/office/officeart/2005/8/layout/arrow2"/>
    <dgm:cxn modelId="{B78BAF42-380B-4E8E-BC12-EEF382AC9FA7}" type="presParOf" srcId="{A5A6F0C8-A384-4E8A-9C4C-67E74A5C4854}" destId="{A5946DCE-D2BC-4CA3-9F1A-891A44BC25DE}" srcOrd="1"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557D87-1697-1B48-BF2B-285027FC2240}"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fr-FR"/>
        </a:p>
      </dgm:t>
    </dgm:pt>
    <dgm:pt modelId="{33217AB6-84A5-834B-ACB1-D835C04A5426}">
      <dgm:prSet phldrT="[Texte]"/>
      <dgm:spPr/>
      <dgm:t>
        <a:bodyPr/>
        <a:lstStyle/>
        <a:p>
          <a:r>
            <a:rPr lang="fr-FR" dirty="0"/>
            <a:t>Application standard</a:t>
          </a:r>
        </a:p>
      </dgm:t>
    </dgm:pt>
    <dgm:pt modelId="{C19390EE-D811-A843-9AC7-DD594A956D0B}" type="parTrans" cxnId="{6EBE50D2-4FEB-8F44-8707-6A94785A5FAE}">
      <dgm:prSet/>
      <dgm:spPr/>
      <dgm:t>
        <a:bodyPr/>
        <a:lstStyle/>
        <a:p>
          <a:endParaRPr lang="fr-FR"/>
        </a:p>
      </dgm:t>
    </dgm:pt>
    <dgm:pt modelId="{6D3FE345-A1F8-1B41-AEC8-CBA16D184FEC}" type="sibTrans" cxnId="{6EBE50D2-4FEB-8F44-8707-6A94785A5FAE}">
      <dgm:prSet/>
      <dgm:spPr/>
      <dgm:t>
        <a:bodyPr/>
        <a:lstStyle/>
        <a:p>
          <a:endParaRPr lang="fr-FR"/>
        </a:p>
      </dgm:t>
    </dgm:pt>
    <dgm:pt modelId="{3E854AA9-22A4-1A48-8DF9-26F3AE38850C}">
      <dgm:prSet phldrT="[Texte]"/>
      <dgm:spPr/>
      <dgm:t>
        <a:bodyPr/>
        <a:lstStyle/>
        <a:p>
          <a:r>
            <a:rPr lang="fr-FR" dirty="0"/>
            <a:t>Micro services</a:t>
          </a:r>
        </a:p>
      </dgm:t>
    </dgm:pt>
    <dgm:pt modelId="{253B8A24-339B-FF4E-ACE1-F3E68D04A85D}" type="parTrans" cxnId="{D5722B90-90A7-134F-B5FE-D87259A0D0F7}">
      <dgm:prSet/>
      <dgm:spPr/>
      <dgm:t>
        <a:bodyPr/>
        <a:lstStyle/>
        <a:p>
          <a:endParaRPr lang="fr-FR"/>
        </a:p>
      </dgm:t>
    </dgm:pt>
    <dgm:pt modelId="{98FB01FD-66BA-1B40-A733-6701C8EB235B}" type="sibTrans" cxnId="{D5722B90-90A7-134F-B5FE-D87259A0D0F7}">
      <dgm:prSet/>
      <dgm:spPr/>
      <dgm:t>
        <a:bodyPr/>
        <a:lstStyle/>
        <a:p>
          <a:endParaRPr lang="fr-FR"/>
        </a:p>
      </dgm:t>
    </dgm:pt>
    <dgm:pt modelId="{F6D4B071-C9DA-F145-84C3-E931F6840F44}">
      <dgm:prSet phldrT="[Texte]"/>
      <dgm:spPr/>
      <dgm:t>
        <a:bodyPr/>
        <a:lstStyle/>
        <a:p>
          <a:r>
            <a:rPr lang="fr-FR" dirty="0"/>
            <a:t>Lift and shift (move to Cloud)</a:t>
          </a:r>
        </a:p>
      </dgm:t>
    </dgm:pt>
    <dgm:pt modelId="{6F15CE97-8DAB-5F49-9CD3-7BDE0B55DA15}" type="parTrans" cxnId="{34A7DA27-9615-234E-ACD1-6F67EB5D2336}">
      <dgm:prSet/>
      <dgm:spPr/>
      <dgm:t>
        <a:bodyPr/>
        <a:lstStyle/>
        <a:p>
          <a:endParaRPr lang="fr-FR"/>
        </a:p>
      </dgm:t>
    </dgm:pt>
    <dgm:pt modelId="{EE6116BB-07A6-CE4B-9035-323B19B69823}" type="sibTrans" cxnId="{34A7DA27-9615-234E-ACD1-6F67EB5D2336}">
      <dgm:prSet/>
      <dgm:spPr/>
      <dgm:t>
        <a:bodyPr/>
        <a:lstStyle/>
        <a:p>
          <a:endParaRPr lang="fr-FR"/>
        </a:p>
      </dgm:t>
    </dgm:pt>
    <dgm:pt modelId="{51353DF4-E259-D74F-A6E8-32256F4115F5}">
      <dgm:prSet phldrT="[Texte]"/>
      <dgm:spPr/>
      <dgm:t>
        <a:bodyPr/>
        <a:lstStyle/>
        <a:p>
          <a:r>
            <a:rPr lang="fr-FR" dirty="0"/>
            <a:t>Machine Learning</a:t>
          </a:r>
        </a:p>
      </dgm:t>
    </dgm:pt>
    <dgm:pt modelId="{DDF0E2DC-8000-CF4C-9BAD-A1BE04930A36}" type="parTrans" cxnId="{4D4F3540-22D9-6448-AC3C-CBDED3FC31EB}">
      <dgm:prSet/>
      <dgm:spPr/>
      <dgm:t>
        <a:bodyPr/>
        <a:lstStyle/>
        <a:p>
          <a:endParaRPr lang="fr-FR"/>
        </a:p>
      </dgm:t>
    </dgm:pt>
    <dgm:pt modelId="{E01B235B-C1A2-0349-A9EB-F66B54271A23}" type="sibTrans" cxnId="{4D4F3540-22D9-6448-AC3C-CBDED3FC31EB}">
      <dgm:prSet/>
      <dgm:spPr/>
      <dgm:t>
        <a:bodyPr/>
        <a:lstStyle/>
        <a:p>
          <a:endParaRPr lang="fr-FR"/>
        </a:p>
      </dgm:t>
    </dgm:pt>
    <dgm:pt modelId="{77BF7E5B-95CA-D94E-880D-747B5C76E48A}">
      <dgm:prSet phldrT="[Texte]"/>
      <dgm:spPr/>
      <dgm:t>
        <a:bodyPr/>
        <a:lstStyle/>
        <a:p>
          <a:r>
            <a:rPr lang="fr-FR" b="1" dirty="0" err="1"/>
            <a:t>DevSecOps</a:t>
          </a:r>
          <a:endParaRPr lang="fr-FR" b="1" dirty="0"/>
        </a:p>
      </dgm:t>
    </dgm:pt>
    <dgm:pt modelId="{778E3679-7FDF-5944-95B7-892A898F59CD}" type="parTrans" cxnId="{E07920F2-FA19-6143-AA44-D02BE63D8C2A}">
      <dgm:prSet/>
      <dgm:spPr/>
      <dgm:t>
        <a:bodyPr/>
        <a:lstStyle/>
        <a:p>
          <a:endParaRPr lang="fr-FR"/>
        </a:p>
      </dgm:t>
    </dgm:pt>
    <dgm:pt modelId="{B420EB7D-C867-4C40-9A2C-549F770DF828}" type="sibTrans" cxnId="{E07920F2-FA19-6143-AA44-D02BE63D8C2A}">
      <dgm:prSet/>
      <dgm:spPr/>
      <dgm:t>
        <a:bodyPr/>
        <a:lstStyle/>
        <a:p>
          <a:endParaRPr lang="fr-FR"/>
        </a:p>
      </dgm:t>
    </dgm:pt>
    <dgm:pt modelId="{758ACC75-E26C-3640-BF8C-1510729223DE}" type="pres">
      <dgm:prSet presAssocID="{04557D87-1697-1B48-BF2B-285027FC2240}" presName="cycle" presStyleCnt="0">
        <dgm:presLayoutVars>
          <dgm:dir/>
          <dgm:resizeHandles val="exact"/>
        </dgm:presLayoutVars>
      </dgm:prSet>
      <dgm:spPr/>
    </dgm:pt>
    <dgm:pt modelId="{D1CFDC57-E94A-8748-B143-722C971E737C}" type="pres">
      <dgm:prSet presAssocID="{33217AB6-84A5-834B-ACB1-D835C04A5426}" presName="node" presStyleLbl="node1" presStyleIdx="0" presStyleCnt="5">
        <dgm:presLayoutVars>
          <dgm:bulletEnabled val="1"/>
        </dgm:presLayoutVars>
      </dgm:prSet>
      <dgm:spPr/>
    </dgm:pt>
    <dgm:pt modelId="{58B567CC-B2D2-F341-974D-E083E0330579}" type="pres">
      <dgm:prSet presAssocID="{6D3FE345-A1F8-1B41-AEC8-CBA16D184FEC}" presName="sibTrans" presStyleLbl="sibTrans2D1" presStyleIdx="0" presStyleCnt="5"/>
      <dgm:spPr/>
    </dgm:pt>
    <dgm:pt modelId="{0DE1773B-AE28-F545-8255-B2AA1B5637DE}" type="pres">
      <dgm:prSet presAssocID="{6D3FE345-A1F8-1B41-AEC8-CBA16D184FEC}" presName="connectorText" presStyleLbl="sibTrans2D1" presStyleIdx="0" presStyleCnt="5"/>
      <dgm:spPr/>
    </dgm:pt>
    <dgm:pt modelId="{844F727D-A260-634E-9562-6273E3EABCAF}" type="pres">
      <dgm:prSet presAssocID="{3E854AA9-22A4-1A48-8DF9-26F3AE38850C}" presName="node" presStyleLbl="node1" presStyleIdx="1" presStyleCnt="5">
        <dgm:presLayoutVars>
          <dgm:bulletEnabled val="1"/>
        </dgm:presLayoutVars>
      </dgm:prSet>
      <dgm:spPr/>
    </dgm:pt>
    <dgm:pt modelId="{B0361758-EA3D-E946-A232-F0E88E90BB24}" type="pres">
      <dgm:prSet presAssocID="{98FB01FD-66BA-1B40-A733-6701C8EB235B}" presName="sibTrans" presStyleLbl="sibTrans2D1" presStyleIdx="1" presStyleCnt="5"/>
      <dgm:spPr/>
    </dgm:pt>
    <dgm:pt modelId="{8567E95F-05D0-B44F-80A0-032F5F379124}" type="pres">
      <dgm:prSet presAssocID="{98FB01FD-66BA-1B40-A733-6701C8EB235B}" presName="connectorText" presStyleLbl="sibTrans2D1" presStyleIdx="1" presStyleCnt="5"/>
      <dgm:spPr/>
    </dgm:pt>
    <dgm:pt modelId="{A6015AB3-6305-7946-BA95-E16DD7031732}" type="pres">
      <dgm:prSet presAssocID="{F6D4B071-C9DA-F145-84C3-E931F6840F44}" presName="node" presStyleLbl="node1" presStyleIdx="2" presStyleCnt="5">
        <dgm:presLayoutVars>
          <dgm:bulletEnabled val="1"/>
        </dgm:presLayoutVars>
      </dgm:prSet>
      <dgm:spPr/>
    </dgm:pt>
    <dgm:pt modelId="{C37D8FDA-0B0B-944D-9898-742B8C006673}" type="pres">
      <dgm:prSet presAssocID="{EE6116BB-07A6-CE4B-9035-323B19B69823}" presName="sibTrans" presStyleLbl="sibTrans2D1" presStyleIdx="2" presStyleCnt="5"/>
      <dgm:spPr/>
    </dgm:pt>
    <dgm:pt modelId="{9C254637-D70D-C544-BCFD-3CF360F5506C}" type="pres">
      <dgm:prSet presAssocID="{EE6116BB-07A6-CE4B-9035-323B19B69823}" presName="connectorText" presStyleLbl="sibTrans2D1" presStyleIdx="2" presStyleCnt="5"/>
      <dgm:spPr/>
    </dgm:pt>
    <dgm:pt modelId="{375F00F9-F6BD-D34E-864E-B51BFA2D44B8}" type="pres">
      <dgm:prSet presAssocID="{51353DF4-E259-D74F-A6E8-32256F4115F5}" presName="node" presStyleLbl="node1" presStyleIdx="3" presStyleCnt="5">
        <dgm:presLayoutVars>
          <dgm:bulletEnabled val="1"/>
        </dgm:presLayoutVars>
      </dgm:prSet>
      <dgm:spPr/>
    </dgm:pt>
    <dgm:pt modelId="{3CE97506-2AAC-304A-B047-84C86A352CF7}" type="pres">
      <dgm:prSet presAssocID="{E01B235B-C1A2-0349-A9EB-F66B54271A23}" presName="sibTrans" presStyleLbl="sibTrans2D1" presStyleIdx="3" presStyleCnt="5"/>
      <dgm:spPr/>
    </dgm:pt>
    <dgm:pt modelId="{50D905B7-0027-634C-AB78-3A86399C621A}" type="pres">
      <dgm:prSet presAssocID="{E01B235B-C1A2-0349-A9EB-F66B54271A23}" presName="connectorText" presStyleLbl="sibTrans2D1" presStyleIdx="3" presStyleCnt="5"/>
      <dgm:spPr/>
    </dgm:pt>
    <dgm:pt modelId="{61EB978D-A6B8-6348-B6CB-6030B518D412}" type="pres">
      <dgm:prSet presAssocID="{77BF7E5B-95CA-D94E-880D-747B5C76E48A}" presName="node" presStyleLbl="node1" presStyleIdx="4" presStyleCnt="5">
        <dgm:presLayoutVars>
          <dgm:bulletEnabled val="1"/>
        </dgm:presLayoutVars>
      </dgm:prSet>
      <dgm:spPr/>
    </dgm:pt>
    <dgm:pt modelId="{BD24CA81-9249-E94A-B82E-E3B160DCAA66}" type="pres">
      <dgm:prSet presAssocID="{B420EB7D-C867-4C40-9A2C-549F770DF828}" presName="sibTrans" presStyleLbl="sibTrans2D1" presStyleIdx="4" presStyleCnt="5"/>
      <dgm:spPr/>
    </dgm:pt>
    <dgm:pt modelId="{53EE86B0-369C-B648-9758-14A1C963873B}" type="pres">
      <dgm:prSet presAssocID="{B420EB7D-C867-4C40-9A2C-549F770DF828}" presName="connectorText" presStyleLbl="sibTrans2D1" presStyleIdx="4" presStyleCnt="5"/>
      <dgm:spPr/>
    </dgm:pt>
  </dgm:ptLst>
  <dgm:cxnLst>
    <dgm:cxn modelId="{C561A409-CF8C-DF41-804B-E2ADF750A843}" type="presOf" srcId="{EE6116BB-07A6-CE4B-9035-323B19B69823}" destId="{9C254637-D70D-C544-BCFD-3CF360F5506C}" srcOrd="1" destOrd="0" presId="urn:microsoft.com/office/officeart/2005/8/layout/cycle2"/>
    <dgm:cxn modelId="{60267019-3A9C-2240-B942-A6E3CF7F7169}" type="presOf" srcId="{77BF7E5B-95CA-D94E-880D-747B5C76E48A}" destId="{61EB978D-A6B8-6348-B6CB-6030B518D412}" srcOrd="0" destOrd="0" presId="urn:microsoft.com/office/officeart/2005/8/layout/cycle2"/>
    <dgm:cxn modelId="{34A7DA27-9615-234E-ACD1-6F67EB5D2336}" srcId="{04557D87-1697-1B48-BF2B-285027FC2240}" destId="{F6D4B071-C9DA-F145-84C3-E931F6840F44}" srcOrd="2" destOrd="0" parTransId="{6F15CE97-8DAB-5F49-9CD3-7BDE0B55DA15}" sibTransId="{EE6116BB-07A6-CE4B-9035-323B19B69823}"/>
    <dgm:cxn modelId="{84C6192D-CB95-304F-8418-A2A6572CDBFD}" type="presOf" srcId="{3E854AA9-22A4-1A48-8DF9-26F3AE38850C}" destId="{844F727D-A260-634E-9562-6273E3EABCAF}" srcOrd="0" destOrd="0" presId="urn:microsoft.com/office/officeart/2005/8/layout/cycle2"/>
    <dgm:cxn modelId="{CC692133-B3C2-7D4E-9294-5570CBA9F9A3}" type="presOf" srcId="{E01B235B-C1A2-0349-A9EB-F66B54271A23}" destId="{3CE97506-2AAC-304A-B047-84C86A352CF7}" srcOrd="0" destOrd="0" presId="urn:microsoft.com/office/officeart/2005/8/layout/cycle2"/>
    <dgm:cxn modelId="{4D4F3540-22D9-6448-AC3C-CBDED3FC31EB}" srcId="{04557D87-1697-1B48-BF2B-285027FC2240}" destId="{51353DF4-E259-D74F-A6E8-32256F4115F5}" srcOrd="3" destOrd="0" parTransId="{DDF0E2DC-8000-CF4C-9BAD-A1BE04930A36}" sibTransId="{E01B235B-C1A2-0349-A9EB-F66B54271A23}"/>
    <dgm:cxn modelId="{150D6F46-19C3-AD47-AF9F-B6CAFDFE7BD2}" type="presOf" srcId="{E01B235B-C1A2-0349-A9EB-F66B54271A23}" destId="{50D905B7-0027-634C-AB78-3A86399C621A}" srcOrd="1" destOrd="0" presId="urn:microsoft.com/office/officeart/2005/8/layout/cycle2"/>
    <dgm:cxn modelId="{ADB39B6A-91D0-7F4C-BFA7-B71FC955D5C2}" type="presOf" srcId="{F6D4B071-C9DA-F145-84C3-E931F6840F44}" destId="{A6015AB3-6305-7946-BA95-E16DD7031732}" srcOrd="0" destOrd="0" presId="urn:microsoft.com/office/officeart/2005/8/layout/cycle2"/>
    <dgm:cxn modelId="{D7D7826F-E24D-1B48-83C3-AB22E5004FA1}" type="presOf" srcId="{EE6116BB-07A6-CE4B-9035-323B19B69823}" destId="{C37D8FDA-0B0B-944D-9898-742B8C006673}" srcOrd="0" destOrd="0" presId="urn:microsoft.com/office/officeart/2005/8/layout/cycle2"/>
    <dgm:cxn modelId="{D5722B90-90A7-134F-B5FE-D87259A0D0F7}" srcId="{04557D87-1697-1B48-BF2B-285027FC2240}" destId="{3E854AA9-22A4-1A48-8DF9-26F3AE38850C}" srcOrd="1" destOrd="0" parTransId="{253B8A24-339B-FF4E-ACE1-F3E68D04A85D}" sibTransId="{98FB01FD-66BA-1B40-A733-6701C8EB235B}"/>
    <dgm:cxn modelId="{26D3E19A-4E9A-F547-A6DB-C0799D12AEBD}" type="presOf" srcId="{51353DF4-E259-D74F-A6E8-32256F4115F5}" destId="{375F00F9-F6BD-D34E-864E-B51BFA2D44B8}" srcOrd="0" destOrd="0" presId="urn:microsoft.com/office/officeart/2005/8/layout/cycle2"/>
    <dgm:cxn modelId="{58A7CDB3-59AF-9D46-8738-4C8B26397D21}" type="presOf" srcId="{33217AB6-84A5-834B-ACB1-D835C04A5426}" destId="{D1CFDC57-E94A-8748-B143-722C971E737C}" srcOrd="0" destOrd="0" presId="urn:microsoft.com/office/officeart/2005/8/layout/cycle2"/>
    <dgm:cxn modelId="{C74C89B4-A62E-9E4D-A3BC-66451730C301}" type="presOf" srcId="{04557D87-1697-1B48-BF2B-285027FC2240}" destId="{758ACC75-E26C-3640-BF8C-1510729223DE}" srcOrd="0" destOrd="0" presId="urn:microsoft.com/office/officeart/2005/8/layout/cycle2"/>
    <dgm:cxn modelId="{D6F50ECA-2AED-FE4D-A3A5-0237E41DEE01}" type="presOf" srcId="{B420EB7D-C867-4C40-9A2C-549F770DF828}" destId="{BD24CA81-9249-E94A-B82E-E3B160DCAA66}" srcOrd="0" destOrd="0" presId="urn:microsoft.com/office/officeart/2005/8/layout/cycle2"/>
    <dgm:cxn modelId="{7BE9F3CA-03DC-0849-9E62-55BEA72A5BCE}" type="presOf" srcId="{6D3FE345-A1F8-1B41-AEC8-CBA16D184FEC}" destId="{58B567CC-B2D2-F341-974D-E083E0330579}" srcOrd="0" destOrd="0" presId="urn:microsoft.com/office/officeart/2005/8/layout/cycle2"/>
    <dgm:cxn modelId="{603764D2-A8B3-1444-B0BD-8CC56EC25BCD}" type="presOf" srcId="{98FB01FD-66BA-1B40-A733-6701C8EB235B}" destId="{B0361758-EA3D-E946-A232-F0E88E90BB24}" srcOrd="0" destOrd="0" presId="urn:microsoft.com/office/officeart/2005/8/layout/cycle2"/>
    <dgm:cxn modelId="{6EBE50D2-4FEB-8F44-8707-6A94785A5FAE}" srcId="{04557D87-1697-1B48-BF2B-285027FC2240}" destId="{33217AB6-84A5-834B-ACB1-D835C04A5426}" srcOrd="0" destOrd="0" parTransId="{C19390EE-D811-A843-9AC7-DD594A956D0B}" sibTransId="{6D3FE345-A1F8-1B41-AEC8-CBA16D184FEC}"/>
    <dgm:cxn modelId="{2BCB80D6-90DA-0A49-B887-B61E4BD1A1E2}" type="presOf" srcId="{6D3FE345-A1F8-1B41-AEC8-CBA16D184FEC}" destId="{0DE1773B-AE28-F545-8255-B2AA1B5637DE}" srcOrd="1" destOrd="0" presId="urn:microsoft.com/office/officeart/2005/8/layout/cycle2"/>
    <dgm:cxn modelId="{B07B58D8-779B-4E49-B386-36AD8081721E}" type="presOf" srcId="{98FB01FD-66BA-1B40-A733-6701C8EB235B}" destId="{8567E95F-05D0-B44F-80A0-032F5F379124}" srcOrd="1" destOrd="0" presId="urn:microsoft.com/office/officeart/2005/8/layout/cycle2"/>
    <dgm:cxn modelId="{2391F0ED-575B-1D44-8808-A4999A74CF7D}" type="presOf" srcId="{B420EB7D-C867-4C40-9A2C-549F770DF828}" destId="{53EE86B0-369C-B648-9758-14A1C963873B}" srcOrd="1" destOrd="0" presId="urn:microsoft.com/office/officeart/2005/8/layout/cycle2"/>
    <dgm:cxn modelId="{E07920F2-FA19-6143-AA44-D02BE63D8C2A}" srcId="{04557D87-1697-1B48-BF2B-285027FC2240}" destId="{77BF7E5B-95CA-D94E-880D-747B5C76E48A}" srcOrd="4" destOrd="0" parTransId="{778E3679-7FDF-5944-95B7-892A898F59CD}" sibTransId="{B420EB7D-C867-4C40-9A2C-549F770DF828}"/>
    <dgm:cxn modelId="{B9528EDB-6FBC-384B-BDB1-8F9AD2F4CDB4}" type="presParOf" srcId="{758ACC75-E26C-3640-BF8C-1510729223DE}" destId="{D1CFDC57-E94A-8748-B143-722C971E737C}" srcOrd="0" destOrd="0" presId="urn:microsoft.com/office/officeart/2005/8/layout/cycle2"/>
    <dgm:cxn modelId="{5A8FAD02-AAFC-7E42-9AE8-0C01A04D5D58}" type="presParOf" srcId="{758ACC75-E26C-3640-BF8C-1510729223DE}" destId="{58B567CC-B2D2-F341-974D-E083E0330579}" srcOrd="1" destOrd="0" presId="urn:microsoft.com/office/officeart/2005/8/layout/cycle2"/>
    <dgm:cxn modelId="{73D4D7E2-0C13-564D-9456-F7ABAE7EEC50}" type="presParOf" srcId="{58B567CC-B2D2-F341-974D-E083E0330579}" destId="{0DE1773B-AE28-F545-8255-B2AA1B5637DE}" srcOrd="0" destOrd="0" presId="urn:microsoft.com/office/officeart/2005/8/layout/cycle2"/>
    <dgm:cxn modelId="{6F8EC5AC-C7CF-5F4A-B447-7A4FB23FB2CE}" type="presParOf" srcId="{758ACC75-E26C-3640-BF8C-1510729223DE}" destId="{844F727D-A260-634E-9562-6273E3EABCAF}" srcOrd="2" destOrd="0" presId="urn:microsoft.com/office/officeart/2005/8/layout/cycle2"/>
    <dgm:cxn modelId="{FA1787E0-693A-BF4F-A935-CE4B7EA5CFE0}" type="presParOf" srcId="{758ACC75-E26C-3640-BF8C-1510729223DE}" destId="{B0361758-EA3D-E946-A232-F0E88E90BB24}" srcOrd="3" destOrd="0" presId="urn:microsoft.com/office/officeart/2005/8/layout/cycle2"/>
    <dgm:cxn modelId="{500BB5FC-8A50-C942-98BE-7A83CD5B5EDB}" type="presParOf" srcId="{B0361758-EA3D-E946-A232-F0E88E90BB24}" destId="{8567E95F-05D0-B44F-80A0-032F5F379124}" srcOrd="0" destOrd="0" presId="urn:microsoft.com/office/officeart/2005/8/layout/cycle2"/>
    <dgm:cxn modelId="{6A374C8C-7448-E94B-8283-0A9DBF6F0138}" type="presParOf" srcId="{758ACC75-E26C-3640-BF8C-1510729223DE}" destId="{A6015AB3-6305-7946-BA95-E16DD7031732}" srcOrd="4" destOrd="0" presId="urn:microsoft.com/office/officeart/2005/8/layout/cycle2"/>
    <dgm:cxn modelId="{A89A00E3-62C0-924E-A4D3-D1B5038C15BC}" type="presParOf" srcId="{758ACC75-E26C-3640-BF8C-1510729223DE}" destId="{C37D8FDA-0B0B-944D-9898-742B8C006673}" srcOrd="5" destOrd="0" presId="urn:microsoft.com/office/officeart/2005/8/layout/cycle2"/>
    <dgm:cxn modelId="{F90C0C0A-BB1F-0248-88E3-D6B1F4052908}" type="presParOf" srcId="{C37D8FDA-0B0B-944D-9898-742B8C006673}" destId="{9C254637-D70D-C544-BCFD-3CF360F5506C}" srcOrd="0" destOrd="0" presId="urn:microsoft.com/office/officeart/2005/8/layout/cycle2"/>
    <dgm:cxn modelId="{1604DAFB-E3E4-414A-8C1E-A75CEEBAF11D}" type="presParOf" srcId="{758ACC75-E26C-3640-BF8C-1510729223DE}" destId="{375F00F9-F6BD-D34E-864E-B51BFA2D44B8}" srcOrd="6" destOrd="0" presId="urn:microsoft.com/office/officeart/2005/8/layout/cycle2"/>
    <dgm:cxn modelId="{E349E0CA-57DC-7440-B147-F7CA5CE96925}" type="presParOf" srcId="{758ACC75-E26C-3640-BF8C-1510729223DE}" destId="{3CE97506-2AAC-304A-B047-84C86A352CF7}" srcOrd="7" destOrd="0" presId="urn:microsoft.com/office/officeart/2005/8/layout/cycle2"/>
    <dgm:cxn modelId="{B9C018E1-6DB2-8D4E-9268-F409F6D232DF}" type="presParOf" srcId="{3CE97506-2AAC-304A-B047-84C86A352CF7}" destId="{50D905B7-0027-634C-AB78-3A86399C621A}" srcOrd="0" destOrd="0" presId="urn:microsoft.com/office/officeart/2005/8/layout/cycle2"/>
    <dgm:cxn modelId="{F15C1440-7CD3-A14F-A9C3-00893C74910D}" type="presParOf" srcId="{758ACC75-E26C-3640-BF8C-1510729223DE}" destId="{61EB978D-A6B8-6348-B6CB-6030B518D412}" srcOrd="8" destOrd="0" presId="urn:microsoft.com/office/officeart/2005/8/layout/cycle2"/>
    <dgm:cxn modelId="{5C7EB53C-BD79-E342-8F91-F4440CD1C3A8}" type="presParOf" srcId="{758ACC75-E26C-3640-BF8C-1510729223DE}" destId="{BD24CA81-9249-E94A-B82E-E3B160DCAA66}" srcOrd="9" destOrd="0" presId="urn:microsoft.com/office/officeart/2005/8/layout/cycle2"/>
    <dgm:cxn modelId="{6BD80566-0268-1C44-89C4-B669DFCBFCF1}" type="presParOf" srcId="{BD24CA81-9249-E94A-B82E-E3B160DCAA66}" destId="{53EE86B0-369C-B648-9758-14A1C963873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03B03D-BB92-458D-AB96-257A594F9F00}"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F2D51E1A-13E6-4E6A-84C8-6C6D89193E95}">
      <dgm:prSet/>
      <dgm:spPr/>
      <dgm:t>
        <a:bodyPr/>
        <a:lstStyle/>
        <a:p>
          <a:r>
            <a:rPr lang="fr-FR" dirty="0"/>
            <a:t>Le control plan constitué des </a:t>
          </a:r>
          <a:r>
            <a:rPr lang="fr-FR" b="1" dirty="0"/>
            <a:t>master </a:t>
          </a:r>
          <a:r>
            <a:rPr lang="fr-FR" b="1" dirty="0" err="1"/>
            <a:t>nodes</a:t>
          </a:r>
          <a:endParaRPr lang="en-US" b="1" dirty="0"/>
        </a:p>
      </dgm:t>
    </dgm:pt>
    <dgm:pt modelId="{2ABF7712-7E0A-478C-BFA7-11AAAAF5EB1F}" type="parTrans" cxnId="{551FF703-2C10-43B2-B11C-BF5B2AF7321A}">
      <dgm:prSet/>
      <dgm:spPr/>
      <dgm:t>
        <a:bodyPr/>
        <a:lstStyle/>
        <a:p>
          <a:endParaRPr lang="en-US"/>
        </a:p>
      </dgm:t>
    </dgm:pt>
    <dgm:pt modelId="{33E53F37-EB43-4B25-A4D9-8AEBE13EF2DE}" type="sibTrans" cxnId="{551FF703-2C10-43B2-B11C-BF5B2AF7321A}">
      <dgm:prSet/>
      <dgm:spPr/>
      <dgm:t>
        <a:bodyPr/>
        <a:lstStyle/>
        <a:p>
          <a:endParaRPr lang="en-US"/>
        </a:p>
      </dgm:t>
    </dgm:pt>
    <dgm:pt modelId="{76C1BACB-B1AE-44DD-B484-68FA2EA4BB95}">
      <dgm:prSet/>
      <dgm:spPr/>
      <dgm:t>
        <a:bodyPr/>
        <a:lstStyle/>
        <a:p>
          <a:r>
            <a:rPr lang="fr-FR" dirty="0"/>
            <a:t>Le data plan constitué des </a:t>
          </a:r>
          <a:r>
            <a:rPr lang="fr-FR" b="1" dirty="0" err="1"/>
            <a:t>worker</a:t>
          </a:r>
          <a:r>
            <a:rPr lang="fr-FR" b="1" dirty="0"/>
            <a:t> </a:t>
          </a:r>
          <a:r>
            <a:rPr lang="fr-FR" b="1" dirty="0" err="1"/>
            <a:t>nodes</a:t>
          </a:r>
          <a:endParaRPr lang="en-US" dirty="0"/>
        </a:p>
      </dgm:t>
    </dgm:pt>
    <dgm:pt modelId="{65851F28-5C79-42E6-943A-117A56669DB5}" type="parTrans" cxnId="{477E4A98-BC2E-4D25-B9DC-F881E144D55C}">
      <dgm:prSet/>
      <dgm:spPr/>
      <dgm:t>
        <a:bodyPr/>
        <a:lstStyle/>
        <a:p>
          <a:endParaRPr lang="en-US"/>
        </a:p>
      </dgm:t>
    </dgm:pt>
    <dgm:pt modelId="{4B96DA0F-AE7E-4163-B924-78E7E6D46E0E}" type="sibTrans" cxnId="{477E4A98-BC2E-4D25-B9DC-F881E144D55C}">
      <dgm:prSet/>
      <dgm:spPr/>
      <dgm:t>
        <a:bodyPr/>
        <a:lstStyle/>
        <a:p>
          <a:endParaRPr lang="en-US"/>
        </a:p>
      </dgm:t>
    </dgm:pt>
    <dgm:pt modelId="{67385534-39BB-4686-98F6-8155116A38ED}">
      <dgm:prSet/>
      <dgm:spPr/>
      <dgm:t>
        <a:bodyPr/>
        <a:lstStyle/>
        <a:p>
          <a:r>
            <a:rPr lang="fr-FR" dirty="0"/>
            <a:t>Les objets </a:t>
          </a:r>
          <a:r>
            <a:rPr lang="fr-FR" dirty="0" err="1"/>
            <a:t>Kubernetes</a:t>
          </a:r>
          <a:r>
            <a:rPr lang="fr-FR" dirty="0"/>
            <a:t> : </a:t>
          </a:r>
          <a:r>
            <a:rPr lang="fr-FR" dirty="0" err="1"/>
            <a:t>namespace</a:t>
          </a:r>
          <a:r>
            <a:rPr lang="fr-FR" dirty="0"/>
            <a:t>, </a:t>
          </a:r>
          <a:r>
            <a:rPr lang="fr-FR" dirty="0" err="1"/>
            <a:t>pods</a:t>
          </a:r>
          <a:r>
            <a:rPr lang="fr-FR" dirty="0"/>
            <a:t>, containers, volumes, </a:t>
          </a:r>
          <a:r>
            <a:rPr lang="fr-FR" dirty="0" err="1"/>
            <a:t>deployment</a:t>
          </a:r>
          <a:r>
            <a:rPr lang="fr-FR" dirty="0"/>
            <a:t>, Service, Config </a:t>
          </a:r>
          <a:r>
            <a:rPr lang="fr-FR" dirty="0" err="1"/>
            <a:t>Map</a:t>
          </a:r>
          <a:r>
            <a:rPr lang="fr-FR" dirty="0"/>
            <a:t>, etc…</a:t>
          </a:r>
          <a:endParaRPr lang="en-US" dirty="0"/>
        </a:p>
      </dgm:t>
    </dgm:pt>
    <dgm:pt modelId="{58D1B27E-9A2E-44C3-BB8E-128710CB0F06}" type="parTrans" cxnId="{3AEA4B79-BBA4-4414-8690-22557E18E040}">
      <dgm:prSet/>
      <dgm:spPr/>
      <dgm:t>
        <a:bodyPr/>
        <a:lstStyle/>
        <a:p>
          <a:endParaRPr lang="en-US"/>
        </a:p>
      </dgm:t>
    </dgm:pt>
    <dgm:pt modelId="{B04D7C30-B21F-4646-877E-B183EFA229A5}" type="sibTrans" cxnId="{3AEA4B79-BBA4-4414-8690-22557E18E040}">
      <dgm:prSet/>
      <dgm:spPr/>
      <dgm:t>
        <a:bodyPr/>
        <a:lstStyle/>
        <a:p>
          <a:endParaRPr lang="en-US"/>
        </a:p>
      </dgm:t>
    </dgm:pt>
    <dgm:pt modelId="{763E27A9-C83A-430C-8CDC-CAAC6293AC4C}" type="pres">
      <dgm:prSet presAssocID="{D703B03D-BB92-458D-AB96-257A594F9F00}" presName="root" presStyleCnt="0">
        <dgm:presLayoutVars>
          <dgm:dir/>
          <dgm:resizeHandles val="exact"/>
        </dgm:presLayoutVars>
      </dgm:prSet>
      <dgm:spPr/>
    </dgm:pt>
    <dgm:pt modelId="{C6B0217C-9BF9-4D06-B19E-6DB9D6F89731}" type="pres">
      <dgm:prSet presAssocID="{F2D51E1A-13E6-4E6A-84C8-6C6D89193E95}" presName="compNode" presStyleCnt="0"/>
      <dgm:spPr/>
    </dgm:pt>
    <dgm:pt modelId="{62DEC35F-B6CC-4BB9-BC79-6492AA1CBDEC}" type="pres">
      <dgm:prSet presAssocID="{F2D51E1A-13E6-4E6A-84C8-6C6D89193E95}" presName="bgRect" presStyleLbl="bgShp" presStyleIdx="0" presStyleCnt="3"/>
      <dgm:spPr/>
    </dgm:pt>
    <dgm:pt modelId="{CD9923E7-8A31-4BD1-9FEA-B84C319B235E}" type="pres">
      <dgm:prSet presAssocID="{F2D51E1A-13E6-4E6A-84C8-6C6D89193E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pitaine"/>
        </a:ext>
      </dgm:extLst>
    </dgm:pt>
    <dgm:pt modelId="{908BFDC8-C6E6-4BB3-A281-408BC89E3505}" type="pres">
      <dgm:prSet presAssocID="{F2D51E1A-13E6-4E6A-84C8-6C6D89193E95}" presName="spaceRect" presStyleCnt="0"/>
      <dgm:spPr/>
    </dgm:pt>
    <dgm:pt modelId="{8C532140-3EC3-436B-82DB-FCD0D8EAB9A1}" type="pres">
      <dgm:prSet presAssocID="{F2D51E1A-13E6-4E6A-84C8-6C6D89193E95}" presName="parTx" presStyleLbl="revTx" presStyleIdx="0" presStyleCnt="3">
        <dgm:presLayoutVars>
          <dgm:chMax val="0"/>
          <dgm:chPref val="0"/>
        </dgm:presLayoutVars>
      </dgm:prSet>
      <dgm:spPr/>
    </dgm:pt>
    <dgm:pt modelId="{6EC61193-A43E-4F55-AB67-E43C7944A5CC}" type="pres">
      <dgm:prSet presAssocID="{33E53F37-EB43-4B25-A4D9-8AEBE13EF2DE}" presName="sibTrans" presStyleCnt="0"/>
      <dgm:spPr/>
    </dgm:pt>
    <dgm:pt modelId="{67C9D079-E70B-4B7A-9729-4D5E505643E7}" type="pres">
      <dgm:prSet presAssocID="{76C1BACB-B1AE-44DD-B484-68FA2EA4BB95}" presName="compNode" presStyleCnt="0"/>
      <dgm:spPr/>
    </dgm:pt>
    <dgm:pt modelId="{F884E9C0-A23F-4A63-B818-9F482969EC0A}" type="pres">
      <dgm:prSet presAssocID="{76C1BACB-B1AE-44DD-B484-68FA2EA4BB95}" presName="bgRect" presStyleLbl="bgShp" presStyleIdx="1" presStyleCnt="3"/>
      <dgm:spPr/>
    </dgm:pt>
    <dgm:pt modelId="{E365A30B-E507-4148-8BE9-3AF1CAE42FFB}" type="pres">
      <dgm:prSet presAssocID="{76C1BACB-B1AE-44DD-B484-68FA2EA4BB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éseau"/>
        </a:ext>
      </dgm:extLst>
    </dgm:pt>
    <dgm:pt modelId="{0DE57157-C2BB-4E40-AC21-0FD8BFA135C3}" type="pres">
      <dgm:prSet presAssocID="{76C1BACB-B1AE-44DD-B484-68FA2EA4BB95}" presName="spaceRect" presStyleCnt="0"/>
      <dgm:spPr/>
    </dgm:pt>
    <dgm:pt modelId="{3ACF3002-22BE-4955-8E30-0D942B41DAFE}" type="pres">
      <dgm:prSet presAssocID="{76C1BACB-B1AE-44DD-B484-68FA2EA4BB95}" presName="parTx" presStyleLbl="revTx" presStyleIdx="1" presStyleCnt="3">
        <dgm:presLayoutVars>
          <dgm:chMax val="0"/>
          <dgm:chPref val="0"/>
        </dgm:presLayoutVars>
      </dgm:prSet>
      <dgm:spPr/>
    </dgm:pt>
    <dgm:pt modelId="{B2967FC9-5192-473A-A8D3-E6387FE1DED5}" type="pres">
      <dgm:prSet presAssocID="{4B96DA0F-AE7E-4163-B924-78E7E6D46E0E}" presName="sibTrans" presStyleCnt="0"/>
      <dgm:spPr/>
    </dgm:pt>
    <dgm:pt modelId="{778F48E9-D09C-4546-9791-EDE3AE357C24}" type="pres">
      <dgm:prSet presAssocID="{67385534-39BB-4686-98F6-8155116A38ED}" presName="compNode" presStyleCnt="0"/>
      <dgm:spPr/>
    </dgm:pt>
    <dgm:pt modelId="{318AF098-99B3-454A-8A60-064B9EF37955}" type="pres">
      <dgm:prSet presAssocID="{67385534-39BB-4686-98F6-8155116A38ED}" presName="bgRect" presStyleLbl="bgShp" presStyleIdx="2" presStyleCnt="3"/>
      <dgm:spPr/>
    </dgm:pt>
    <dgm:pt modelId="{754DD693-00B8-44E2-A8C1-63B26330E976}" type="pres">
      <dgm:prSet presAssocID="{67385534-39BB-4686-98F6-8155116A38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823FA047-C322-4BAA-8EC3-99715EADB713}" type="pres">
      <dgm:prSet presAssocID="{67385534-39BB-4686-98F6-8155116A38ED}" presName="spaceRect" presStyleCnt="0"/>
      <dgm:spPr/>
    </dgm:pt>
    <dgm:pt modelId="{03F63F5A-E5C3-4775-8322-D61B6A83A043}" type="pres">
      <dgm:prSet presAssocID="{67385534-39BB-4686-98F6-8155116A38ED}" presName="parTx" presStyleLbl="revTx" presStyleIdx="2" presStyleCnt="3">
        <dgm:presLayoutVars>
          <dgm:chMax val="0"/>
          <dgm:chPref val="0"/>
        </dgm:presLayoutVars>
      </dgm:prSet>
      <dgm:spPr/>
    </dgm:pt>
  </dgm:ptLst>
  <dgm:cxnLst>
    <dgm:cxn modelId="{551FF703-2C10-43B2-B11C-BF5B2AF7321A}" srcId="{D703B03D-BB92-458D-AB96-257A594F9F00}" destId="{F2D51E1A-13E6-4E6A-84C8-6C6D89193E95}" srcOrd="0" destOrd="0" parTransId="{2ABF7712-7E0A-478C-BFA7-11AAAAF5EB1F}" sibTransId="{33E53F37-EB43-4B25-A4D9-8AEBE13EF2DE}"/>
    <dgm:cxn modelId="{9D0B1E71-E620-4546-836A-37AE4B6BA5D8}" type="presOf" srcId="{F2D51E1A-13E6-4E6A-84C8-6C6D89193E95}" destId="{8C532140-3EC3-436B-82DB-FCD0D8EAB9A1}" srcOrd="0" destOrd="0" presId="urn:microsoft.com/office/officeart/2018/2/layout/IconVerticalSolidList"/>
    <dgm:cxn modelId="{C9C77557-3EB3-42CE-BEE1-D508B37C7F46}" type="presOf" srcId="{D703B03D-BB92-458D-AB96-257A594F9F00}" destId="{763E27A9-C83A-430C-8CDC-CAAC6293AC4C}" srcOrd="0" destOrd="0" presId="urn:microsoft.com/office/officeart/2018/2/layout/IconVerticalSolidList"/>
    <dgm:cxn modelId="{3AEA4B79-BBA4-4414-8690-22557E18E040}" srcId="{D703B03D-BB92-458D-AB96-257A594F9F00}" destId="{67385534-39BB-4686-98F6-8155116A38ED}" srcOrd="2" destOrd="0" parTransId="{58D1B27E-9A2E-44C3-BB8E-128710CB0F06}" sibTransId="{B04D7C30-B21F-4646-877E-B183EFA229A5}"/>
    <dgm:cxn modelId="{477E4A98-BC2E-4D25-B9DC-F881E144D55C}" srcId="{D703B03D-BB92-458D-AB96-257A594F9F00}" destId="{76C1BACB-B1AE-44DD-B484-68FA2EA4BB95}" srcOrd="1" destOrd="0" parTransId="{65851F28-5C79-42E6-943A-117A56669DB5}" sibTransId="{4B96DA0F-AE7E-4163-B924-78E7E6D46E0E}"/>
    <dgm:cxn modelId="{7E30BCD0-78E3-4B1F-A868-165A59A39CA8}" type="presOf" srcId="{67385534-39BB-4686-98F6-8155116A38ED}" destId="{03F63F5A-E5C3-4775-8322-D61B6A83A043}" srcOrd="0" destOrd="0" presId="urn:microsoft.com/office/officeart/2018/2/layout/IconVerticalSolidList"/>
    <dgm:cxn modelId="{1E8748F2-5690-48BB-AA9C-91AC5AD4BA0D}" type="presOf" srcId="{76C1BACB-B1AE-44DD-B484-68FA2EA4BB95}" destId="{3ACF3002-22BE-4955-8E30-0D942B41DAFE}" srcOrd="0" destOrd="0" presId="urn:microsoft.com/office/officeart/2018/2/layout/IconVerticalSolidList"/>
    <dgm:cxn modelId="{96FC73EC-F82A-4817-90F1-3A21E50C4B3D}" type="presParOf" srcId="{763E27A9-C83A-430C-8CDC-CAAC6293AC4C}" destId="{C6B0217C-9BF9-4D06-B19E-6DB9D6F89731}" srcOrd="0" destOrd="0" presId="urn:microsoft.com/office/officeart/2018/2/layout/IconVerticalSolidList"/>
    <dgm:cxn modelId="{E4F71815-313D-44AF-AD84-E6BA96BD0677}" type="presParOf" srcId="{C6B0217C-9BF9-4D06-B19E-6DB9D6F89731}" destId="{62DEC35F-B6CC-4BB9-BC79-6492AA1CBDEC}" srcOrd="0" destOrd="0" presId="urn:microsoft.com/office/officeart/2018/2/layout/IconVerticalSolidList"/>
    <dgm:cxn modelId="{0757D557-2096-4B3F-B6F5-67C6BF7316C2}" type="presParOf" srcId="{C6B0217C-9BF9-4D06-B19E-6DB9D6F89731}" destId="{CD9923E7-8A31-4BD1-9FEA-B84C319B235E}" srcOrd="1" destOrd="0" presId="urn:microsoft.com/office/officeart/2018/2/layout/IconVerticalSolidList"/>
    <dgm:cxn modelId="{0F6F05BF-B54E-4069-834A-CBD7D333F9CA}" type="presParOf" srcId="{C6B0217C-9BF9-4D06-B19E-6DB9D6F89731}" destId="{908BFDC8-C6E6-4BB3-A281-408BC89E3505}" srcOrd="2" destOrd="0" presId="urn:microsoft.com/office/officeart/2018/2/layout/IconVerticalSolidList"/>
    <dgm:cxn modelId="{FD0A9EF7-2B98-45F5-9721-FD5CDE511B52}" type="presParOf" srcId="{C6B0217C-9BF9-4D06-B19E-6DB9D6F89731}" destId="{8C532140-3EC3-436B-82DB-FCD0D8EAB9A1}" srcOrd="3" destOrd="0" presId="urn:microsoft.com/office/officeart/2018/2/layout/IconVerticalSolidList"/>
    <dgm:cxn modelId="{D2657A2D-B627-435C-8D23-884AAABA4C86}" type="presParOf" srcId="{763E27A9-C83A-430C-8CDC-CAAC6293AC4C}" destId="{6EC61193-A43E-4F55-AB67-E43C7944A5CC}" srcOrd="1" destOrd="0" presId="urn:microsoft.com/office/officeart/2018/2/layout/IconVerticalSolidList"/>
    <dgm:cxn modelId="{950EC0DF-A1C5-443F-BED7-909B09C70CC6}" type="presParOf" srcId="{763E27A9-C83A-430C-8CDC-CAAC6293AC4C}" destId="{67C9D079-E70B-4B7A-9729-4D5E505643E7}" srcOrd="2" destOrd="0" presId="urn:microsoft.com/office/officeart/2018/2/layout/IconVerticalSolidList"/>
    <dgm:cxn modelId="{46D52C80-EBCB-4E2E-ABF0-1E494952A760}" type="presParOf" srcId="{67C9D079-E70B-4B7A-9729-4D5E505643E7}" destId="{F884E9C0-A23F-4A63-B818-9F482969EC0A}" srcOrd="0" destOrd="0" presId="urn:microsoft.com/office/officeart/2018/2/layout/IconVerticalSolidList"/>
    <dgm:cxn modelId="{F7DD3739-B05F-4618-BC3A-CEA239464EC4}" type="presParOf" srcId="{67C9D079-E70B-4B7A-9729-4D5E505643E7}" destId="{E365A30B-E507-4148-8BE9-3AF1CAE42FFB}" srcOrd="1" destOrd="0" presId="urn:microsoft.com/office/officeart/2018/2/layout/IconVerticalSolidList"/>
    <dgm:cxn modelId="{38AB87F8-B872-4086-B18B-C97B0775B20A}" type="presParOf" srcId="{67C9D079-E70B-4B7A-9729-4D5E505643E7}" destId="{0DE57157-C2BB-4E40-AC21-0FD8BFA135C3}" srcOrd="2" destOrd="0" presId="urn:microsoft.com/office/officeart/2018/2/layout/IconVerticalSolidList"/>
    <dgm:cxn modelId="{282815F7-3452-4058-A737-A9D62C9B6B7A}" type="presParOf" srcId="{67C9D079-E70B-4B7A-9729-4D5E505643E7}" destId="{3ACF3002-22BE-4955-8E30-0D942B41DAFE}" srcOrd="3" destOrd="0" presId="urn:microsoft.com/office/officeart/2018/2/layout/IconVerticalSolidList"/>
    <dgm:cxn modelId="{39326726-B81A-49D9-ACFB-C17BC2EB2078}" type="presParOf" srcId="{763E27A9-C83A-430C-8CDC-CAAC6293AC4C}" destId="{B2967FC9-5192-473A-A8D3-E6387FE1DED5}" srcOrd="3" destOrd="0" presId="urn:microsoft.com/office/officeart/2018/2/layout/IconVerticalSolidList"/>
    <dgm:cxn modelId="{89E27890-D92C-4C31-8601-37718F160B13}" type="presParOf" srcId="{763E27A9-C83A-430C-8CDC-CAAC6293AC4C}" destId="{778F48E9-D09C-4546-9791-EDE3AE357C24}" srcOrd="4" destOrd="0" presId="urn:microsoft.com/office/officeart/2018/2/layout/IconVerticalSolidList"/>
    <dgm:cxn modelId="{E27AC942-8B1F-4135-BED1-3AFF691774BC}" type="presParOf" srcId="{778F48E9-D09C-4546-9791-EDE3AE357C24}" destId="{318AF098-99B3-454A-8A60-064B9EF37955}" srcOrd="0" destOrd="0" presId="urn:microsoft.com/office/officeart/2018/2/layout/IconVerticalSolidList"/>
    <dgm:cxn modelId="{7C1EB70F-2D30-44D3-BF10-DC6B387DC066}" type="presParOf" srcId="{778F48E9-D09C-4546-9791-EDE3AE357C24}" destId="{754DD693-00B8-44E2-A8C1-63B26330E976}" srcOrd="1" destOrd="0" presId="urn:microsoft.com/office/officeart/2018/2/layout/IconVerticalSolidList"/>
    <dgm:cxn modelId="{1B9CF971-304C-4FA9-9D8A-30DA76FDC36C}" type="presParOf" srcId="{778F48E9-D09C-4546-9791-EDE3AE357C24}" destId="{823FA047-C322-4BAA-8EC3-99715EADB713}" srcOrd="2" destOrd="0" presId="urn:microsoft.com/office/officeart/2018/2/layout/IconVerticalSolidList"/>
    <dgm:cxn modelId="{8DA661BB-E4CF-4A7D-9E87-7B15D13B4ED8}" type="presParOf" srcId="{778F48E9-D09C-4546-9791-EDE3AE357C24}" destId="{03F63F5A-E5C3-4775-8322-D61B6A83A04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B91BD-275E-4F50-B634-31BE11A66A85}">
      <dsp:nvSpPr>
        <dsp:cNvPr id="0" name=""/>
        <dsp:cNvSpPr/>
      </dsp:nvSpPr>
      <dsp:spPr>
        <a:xfrm>
          <a:off x="895724" y="0"/>
          <a:ext cx="8869606" cy="4176464"/>
        </a:xfrm>
        <a:prstGeom prst="swooshArrow">
          <a:avLst>
            <a:gd name="adj1" fmla="val 25000"/>
            <a:gd name="adj2" fmla="val 2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AD8FD-B2BF-408D-8A54-D395E4069B61}">
      <dsp:nvSpPr>
        <dsp:cNvPr id="0" name=""/>
        <dsp:cNvSpPr/>
      </dsp:nvSpPr>
      <dsp:spPr>
        <a:xfrm>
          <a:off x="8396825" y="726310"/>
          <a:ext cx="494493" cy="49449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46DCE-D2BC-4CA3-9F1A-891A44BC25DE}">
      <dsp:nvSpPr>
        <dsp:cNvPr id="0" name=""/>
        <dsp:cNvSpPr/>
      </dsp:nvSpPr>
      <dsp:spPr>
        <a:xfrm>
          <a:off x="4842048" y="1094233"/>
          <a:ext cx="2672936" cy="3082230"/>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62022" bIns="0" numCol="1" spcCol="1270" anchor="t" anchorCtr="0">
          <a:noAutofit/>
        </a:bodyPr>
        <a:lstStyle/>
        <a:p>
          <a:pPr marL="0" lvl="0" indent="0" algn="r" defTabSz="444500">
            <a:lnSpc>
              <a:spcPct val="90000"/>
            </a:lnSpc>
            <a:spcBef>
              <a:spcPct val="0"/>
            </a:spcBef>
            <a:spcAft>
              <a:spcPct val="35000"/>
            </a:spcAft>
            <a:buNone/>
          </a:pPr>
          <a:endParaRPr lang="fr-FR" sz="1000" kern="1200" dirty="0"/>
        </a:p>
      </dsp:txBody>
      <dsp:txXfrm>
        <a:off x="4972530" y="1224715"/>
        <a:ext cx="2411972" cy="2821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FDC57-E94A-8748-B143-722C971E737C}">
      <dsp:nvSpPr>
        <dsp:cNvPr id="0" name=""/>
        <dsp:cNvSpPr/>
      </dsp:nvSpPr>
      <dsp:spPr>
        <a:xfrm>
          <a:off x="3246437" y="534"/>
          <a:ext cx="1635124" cy="16351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Application standard</a:t>
          </a:r>
        </a:p>
      </dsp:txBody>
      <dsp:txXfrm>
        <a:off x="3485895" y="239992"/>
        <a:ext cx="1156208" cy="1156208"/>
      </dsp:txXfrm>
    </dsp:sp>
    <dsp:sp modelId="{58B567CC-B2D2-F341-974D-E083E0330579}">
      <dsp:nvSpPr>
        <dsp:cNvPr id="0" name=""/>
        <dsp:cNvSpPr/>
      </dsp:nvSpPr>
      <dsp:spPr>
        <a:xfrm rot="2160000">
          <a:off x="4830234" y="1257302"/>
          <a:ext cx="436123" cy="55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4842728" y="1329221"/>
        <a:ext cx="305286" cy="331112"/>
      </dsp:txXfrm>
    </dsp:sp>
    <dsp:sp modelId="{844F727D-A260-634E-9562-6273E3EABCAF}">
      <dsp:nvSpPr>
        <dsp:cNvPr id="0" name=""/>
        <dsp:cNvSpPr/>
      </dsp:nvSpPr>
      <dsp:spPr>
        <a:xfrm>
          <a:off x="5235001" y="1445310"/>
          <a:ext cx="1635124" cy="16351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Micro services</a:t>
          </a:r>
        </a:p>
      </dsp:txBody>
      <dsp:txXfrm>
        <a:off x="5474459" y="1684768"/>
        <a:ext cx="1156208" cy="1156208"/>
      </dsp:txXfrm>
    </dsp:sp>
    <dsp:sp modelId="{B0361758-EA3D-E946-A232-F0E88E90BB24}">
      <dsp:nvSpPr>
        <dsp:cNvPr id="0" name=""/>
        <dsp:cNvSpPr/>
      </dsp:nvSpPr>
      <dsp:spPr>
        <a:xfrm rot="6480000">
          <a:off x="5458534" y="3144055"/>
          <a:ext cx="436123" cy="55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10800000">
        <a:off x="5544168" y="3192209"/>
        <a:ext cx="305286" cy="331112"/>
      </dsp:txXfrm>
    </dsp:sp>
    <dsp:sp modelId="{A6015AB3-6305-7946-BA95-E16DD7031732}">
      <dsp:nvSpPr>
        <dsp:cNvPr id="0" name=""/>
        <dsp:cNvSpPr/>
      </dsp:nvSpPr>
      <dsp:spPr>
        <a:xfrm>
          <a:off x="4475437" y="3783007"/>
          <a:ext cx="1635124" cy="16351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Lift and shift (move to Cloud)</a:t>
          </a:r>
        </a:p>
      </dsp:txBody>
      <dsp:txXfrm>
        <a:off x="4714895" y="4022465"/>
        <a:ext cx="1156208" cy="1156208"/>
      </dsp:txXfrm>
    </dsp:sp>
    <dsp:sp modelId="{C37D8FDA-0B0B-944D-9898-742B8C006673}">
      <dsp:nvSpPr>
        <dsp:cNvPr id="0" name=""/>
        <dsp:cNvSpPr/>
      </dsp:nvSpPr>
      <dsp:spPr>
        <a:xfrm rot="10800000">
          <a:off x="3858281" y="4324642"/>
          <a:ext cx="436123" cy="55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10800000">
        <a:off x="3989118" y="4435013"/>
        <a:ext cx="305286" cy="331112"/>
      </dsp:txXfrm>
    </dsp:sp>
    <dsp:sp modelId="{375F00F9-F6BD-D34E-864E-B51BFA2D44B8}">
      <dsp:nvSpPr>
        <dsp:cNvPr id="0" name=""/>
        <dsp:cNvSpPr/>
      </dsp:nvSpPr>
      <dsp:spPr>
        <a:xfrm>
          <a:off x="2017437" y="3783007"/>
          <a:ext cx="1635124" cy="16351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Machine Learning</a:t>
          </a:r>
        </a:p>
      </dsp:txBody>
      <dsp:txXfrm>
        <a:off x="2256895" y="4022465"/>
        <a:ext cx="1156208" cy="1156208"/>
      </dsp:txXfrm>
    </dsp:sp>
    <dsp:sp modelId="{3CE97506-2AAC-304A-B047-84C86A352CF7}">
      <dsp:nvSpPr>
        <dsp:cNvPr id="0" name=""/>
        <dsp:cNvSpPr/>
      </dsp:nvSpPr>
      <dsp:spPr>
        <a:xfrm rot="15120000">
          <a:off x="2240970" y="3167533"/>
          <a:ext cx="436123" cy="55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10800000">
        <a:off x="2326604" y="3340121"/>
        <a:ext cx="305286" cy="331112"/>
      </dsp:txXfrm>
    </dsp:sp>
    <dsp:sp modelId="{61EB978D-A6B8-6348-B6CB-6030B518D412}">
      <dsp:nvSpPr>
        <dsp:cNvPr id="0" name=""/>
        <dsp:cNvSpPr/>
      </dsp:nvSpPr>
      <dsp:spPr>
        <a:xfrm>
          <a:off x="1257873" y="1445310"/>
          <a:ext cx="1635124" cy="16351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b="1" kern="1200" dirty="0" err="1"/>
            <a:t>DevSecOps</a:t>
          </a:r>
          <a:endParaRPr lang="fr-FR" sz="1800" b="1" kern="1200" dirty="0"/>
        </a:p>
      </dsp:txBody>
      <dsp:txXfrm>
        <a:off x="1497331" y="1684768"/>
        <a:ext cx="1156208" cy="1156208"/>
      </dsp:txXfrm>
    </dsp:sp>
    <dsp:sp modelId="{BD24CA81-9249-E94A-B82E-E3B160DCAA66}">
      <dsp:nvSpPr>
        <dsp:cNvPr id="0" name=""/>
        <dsp:cNvSpPr/>
      </dsp:nvSpPr>
      <dsp:spPr>
        <a:xfrm rot="19440000">
          <a:off x="2841670" y="1271812"/>
          <a:ext cx="436123" cy="55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2854164" y="1420635"/>
        <a:ext cx="305286" cy="3311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EC35F-B6CC-4BB9-BC79-6492AA1CBDEC}">
      <dsp:nvSpPr>
        <dsp:cNvPr id="0" name=""/>
        <dsp:cNvSpPr/>
      </dsp:nvSpPr>
      <dsp:spPr>
        <a:xfrm>
          <a:off x="0" y="676"/>
          <a:ext cx="6812280" cy="158283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923E7-8A31-4BD1-9FEA-B84C319B235E}">
      <dsp:nvSpPr>
        <dsp:cNvPr id="0" name=""/>
        <dsp:cNvSpPr/>
      </dsp:nvSpPr>
      <dsp:spPr>
        <a:xfrm>
          <a:off x="478806" y="356813"/>
          <a:ext cx="870557" cy="8705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532140-3EC3-436B-82DB-FCD0D8EAB9A1}">
      <dsp:nvSpPr>
        <dsp:cNvPr id="0" name=""/>
        <dsp:cNvSpPr/>
      </dsp:nvSpPr>
      <dsp:spPr>
        <a:xfrm>
          <a:off x="1828170" y="676"/>
          <a:ext cx="4984109" cy="1582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516" tIns="167516" rIns="167516" bIns="167516" numCol="1" spcCol="1270" anchor="ctr" anchorCtr="0">
          <a:noAutofit/>
        </a:bodyPr>
        <a:lstStyle/>
        <a:p>
          <a:pPr marL="0" lvl="0" indent="0" algn="l" defTabSz="1022350">
            <a:lnSpc>
              <a:spcPct val="90000"/>
            </a:lnSpc>
            <a:spcBef>
              <a:spcPct val="0"/>
            </a:spcBef>
            <a:spcAft>
              <a:spcPct val="35000"/>
            </a:spcAft>
            <a:buNone/>
          </a:pPr>
          <a:r>
            <a:rPr lang="fr-FR" sz="2300" kern="1200" dirty="0"/>
            <a:t>Le control plan constitué des </a:t>
          </a:r>
          <a:r>
            <a:rPr lang="fr-FR" sz="2300" b="1" kern="1200" dirty="0"/>
            <a:t>master </a:t>
          </a:r>
          <a:r>
            <a:rPr lang="fr-FR" sz="2300" b="1" kern="1200" dirty="0" err="1"/>
            <a:t>nodes</a:t>
          </a:r>
          <a:endParaRPr lang="en-US" sz="2300" b="1" kern="1200" dirty="0"/>
        </a:p>
      </dsp:txBody>
      <dsp:txXfrm>
        <a:off x="1828170" y="676"/>
        <a:ext cx="4984109" cy="1582831"/>
      </dsp:txXfrm>
    </dsp:sp>
    <dsp:sp modelId="{F884E9C0-A23F-4A63-B818-9F482969EC0A}">
      <dsp:nvSpPr>
        <dsp:cNvPr id="0" name=""/>
        <dsp:cNvSpPr/>
      </dsp:nvSpPr>
      <dsp:spPr>
        <a:xfrm>
          <a:off x="0" y="1979216"/>
          <a:ext cx="6812280" cy="1582831"/>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E365A30B-E507-4148-8BE9-3AF1CAE42FFB}">
      <dsp:nvSpPr>
        <dsp:cNvPr id="0" name=""/>
        <dsp:cNvSpPr/>
      </dsp:nvSpPr>
      <dsp:spPr>
        <a:xfrm>
          <a:off x="478806" y="2335353"/>
          <a:ext cx="870557" cy="8705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CF3002-22BE-4955-8E30-0D942B41DAFE}">
      <dsp:nvSpPr>
        <dsp:cNvPr id="0" name=""/>
        <dsp:cNvSpPr/>
      </dsp:nvSpPr>
      <dsp:spPr>
        <a:xfrm>
          <a:off x="1828170" y="1979216"/>
          <a:ext cx="4984109" cy="1582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516" tIns="167516" rIns="167516" bIns="167516" numCol="1" spcCol="1270" anchor="ctr" anchorCtr="0">
          <a:noAutofit/>
        </a:bodyPr>
        <a:lstStyle/>
        <a:p>
          <a:pPr marL="0" lvl="0" indent="0" algn="l" defTabSz="1022350">
            <a:lnSpc>
              <a:spcPct val="90000"/>
            </a:lnSpc>
            <a:spcBef>
              <a:spcPct val="0"/>
            </a:spcBef>
            <a:spcAft>
              <a:spcPct val="35000"/>
            </a:spcAft>
            <a:buNone/>
          </a:pPr>
          <a:r>
            <a:rPr lang="fr-FR" sz="2300" kern="1200" dirty="0"/>
            <a:t>Le data plan constitué des </a:t>
          </a:r>
          <a:r>
            <a:rPr lang="fr-FR" sz="2300" b="1" kern="1200" dirty="0" err="1"/>
            <a:t>worker</a:t>
          </a:r>
          <a:r>
            <a:rPr lang="fr-FR" sz="2300" b="1" kern="1200" dirty="0"/>
            <a:t> </a:t>
          </a:r>
          <a:r>
            <a:rPr lang="fr-FR" sz="2300" b="1" kern="1200" dirty="0" err="1"/>
            <a:t>nodes</a:t>
          </a:r>
          <a:endParaRPr lang="en-US" sz="2300" kern="1200" dirty="0"/>
        </a:p>
      </dsp:txBody>
      <dsp:txXfrm>
        <a:off x="1828170" y="1979216"/>
        <a:ext cx="4984109" cy="1582831"/>
      </dsp:txXfrm>
    </dsp:sp>
    <dsp:sp modelId="{318AF098-99B3-454A-8A60-064B9EF37955}">
      <dsp:nvSpPr>
        <dsp:cNvPr id="0" name=""/>
        <dsp:cNvSpPr/>
      </dsp:nvSpPr>
      <dsp:spPr>
        <a:xfrm>
          <a:off x="0" y="3957755"/>
          <a:ext cx="6812280" cy="1582831"/>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754DD693-00B8-44E2-A8C1-63B26330E976}">
      <dsp:nvSpPr>
        <dsp:cNvPr id="0" name=""/>
        <dsp:cNvSpPr/>
      </dsp:nvSpPr>
      <dsp:spPr>
        <a:xfrm>
          <a:off x="478806" y="4313892"/>
          <a:ext cx="870557" cy="8705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F63F5A-E5C3-4775-8322-D61B6A83A043}">
      <dsp:nvSpPr>
        <dsp:cNvPr id="0" name=""/>
        <dsp:cNvSpPr/>
      </dsp:nvSpPr>
      <dsp:spPr>
        <a:xfrm>
          <a:off x="1828170" y="3957755"/>
          <a:ext cx="4984109" cy="1582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516" tIns="167516" rIns="167516" bIns="167516" numCol="1" spcCol="1270" anchor="ctr" anchorCtr="0">
          <a:noAutofit/>
        </a:bodyPr>
        <a:lstStyle/>
        <a:p>
          <a:pPr marL="0" lvl="0" indent="0" algn="l" defTabSz="1022350">
            <a:lnSpc>
              <a:spcPct val="90000"/>
            </a:lnSpc>
            <a:spcBef>
              <a:spcPct val="0"/>
            </a:spcBef>
            <a:spcAft>
              <a:spcPct val="35000"/>
            </a:spcAft>
            <a:buNone/>
          </a:pPr>
          <a:r>
            <a:rPr lang="fr-FR" sz="2300" kern="1200" dirty="0"/>
            <a:t>Les objets </a:t>
          </a:r>
          <a:r>
            <a:rPr lang="fr-FR" sz="2300" kern="1200" dirty="0" err="1"/>
            <a:t>Kubernetes</a:t>
          </a:r>
          <a:r>
            <a:rPr lang="fr-FR" sz="2300" kern="1200" dirty="0"/>
            <a:t> : </a:t>
          </a:r>
          <a:r>
            <a:rPr lang="fr-FR" sz="2300" kern="1200" dirty="0" err="1"/>
            <a:t>namespace</a:t>
          </a:r>
          <a:r>
            <a:rPr lang="fr-FR" sz="2300" kern="1200" dirty="0"/>
            <a:t>, </a:t>
          </a:r>
          <a:r>
            <a:rPr lang="fr-FR" sz="2300" kern="1200" dirty="0" err="1"/>
            <a:t>pods</a:t>
          </a:r>
          <a:r>
            <a:rPr lang="fr-FR" sz="2300" kern="1200" dirty="0"/>
            <a:t>, containers, volumes, </a:t>
          </a:r>
          <a:r>
            <a:rPr lang="fr-FR" sz="2300" kern="1200" dirty="0" err="1"/>
            <a:t>deployment</a:t>
          </a:r>
          <a:r>
            <a:rPr lang="fr-FR" sz="2300" kern="1200" dirty="0"/>
            <a:t>, Service, Config </a:t>
          </a:r>
          <a:r>
            <a:rPr lang="fr-FR" sz="2300" kern="1200" dirty="0" err="1"/>
            <a:t>Map</a:t>
          </a:r>
          <a:r>
            <a:rPr lang="fr-FR" sz="2300" kern="1200" dirty="0"/>
            <a:t>, etc…</a:t>
          </a:r>
          <a:endParaRPr lang="en-US" sz="2300" kern="1200" dirty="0"/>
        </a:p>
      </dsp:txBody>
      <dsp:txXfrm>
        <a:off x="1828170" y="3957755"/>
        <a:ext cx="4984109" cy="158283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D55AC-30BF-4552-8DFE-A33773FD0415}" type="datetimeFigureOut">
              <a:rPr lang="en-US" smtClean="0"/>
              <a:t>8/16/2022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75B2C-36CF-45BD-8D53-E816F8890C98}" type="slidenum">
              <a:rPr lang="en-US" smtClean="0"/>
              <a:t>‹N°›</a:t>
            </a:fld>
            <a:endParaRPr lang="en-US"/>
          </a:p>
        </p:txBody>
      </p:sp>
    </p:spTree>
    <p:extLst>
      <p:ext uri="{BB962C8B-B14F-4D97-AF65-F5344CB8AC3E}">
        <p14:creationId xmlns:p14="http://schemas.microsoft.com/office/powerpoint/2010/main" val="309975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ReadWriteOnce</a:t>
            </a:r>
            <a:r>
              <a:rPr lang="en-US" dirty="0"/>
              <a:t> – the volume can be mounted as read-write by a single node</a:t>
            </a:r>
          </a:p>
          <a:p>
            <a:r>
              <a:rPr lang="en-US" dirty="0" err="1"/>
              <a:t>ReadOnlyMany</a:t>
            </a:r>
            <a:r>
              <a:rPr lang="en-US" dirty="0"/>
              <a:t> – the volume can be mounted read-only by many nodes</a:t>
            </a:r>
          </a:p>
          <a:p>
            <a:r>
              <a:rPr lang="en-US" dirty="0" err="1"/>
              <a:t>ReadWriteMany</a:t>
            </a:r>
            <a:r>
              <a:rPr lang="en-US" dirty="0"/>
              <a:t> – the volume can be mounted as read-write by many nodes</a:t>
            </a:r>
          </a:p>
        </p:txBody>
      </p:sp>
      <p:sp>
        <p:nvSpPr>
          <p:cNvPr id="4" name="Slide Number Placeholder 3"/>
          <p:cNvSpPr>
            <a:spLocks noGrp="1"/>
          </p:cNvSpPr>
          <p:nvPr>
            <p:ph type="sldNum" sz="quarter" idx="5"/>
          </p:nvPr>
        </p:nvSpPr>
        <p:spPr/>
        <p:txBody>
          <a:bodyPr/>
          <a:lstStyle/>
          <a:p>
            <a:fld id="{AF575B2C-36CF-45BD-8D53-E816F8890C98}" type="slidenum">
              <a:rPr lang="en-US" smtClean="0"/>
              <a:t>49</a:t>
            </a:fld>
            <a:endParaRPr lang="en-US"/>
          </a:p>
        </p:txBody>
      </p:sp>
    </p:spTree>
    <p:extLst>
      <p:ext uri="{BB962C8B-B14F-4D97-AF65-F5344CB8AC3E}">
        <p14:creationId xmlns:p14="http://schemas.microsoft.com/office/powerpoint/2010/main" val="192819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F575B2C-36CF-45BD-8D53-E816F8890C98}" type="slidenum">
              <a:rPr lang="en-US" smtClean="0"/>
              <a:t>63</a:t>
            </a:fld>
            <a:endParaRPr lang="en-US"/>
          </a:p>
        </p:txBody>
      </p:sp>
    </p:spTree>
    <p:extLst>
      <p:ext uri="{BB962C8B-B14F-4D97-AF65-F5344CB8AC3E}">
        <p14:creationId xmlns:p14="http://schemas.microsoft.com/office/powerpoint/2010/main" val="1877810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FB8B6D91-2F44-4A2F-9473-BD72689DA6E4}" type="datetime1">
              <a:rPr lang="en-US" smtClean="0"/>
              <a:t>8/16/2022</a:t>
            </a:fld>
            <a:endParaRPr lang="en-US"/>
          </a:p>
        </p:txBody>
      </p:sp>
      <p:sp>
        <p:nvSpPr>
          <p:cNvPr id="5" name="Footer Placeholder 4"/>
          <p:cNvSpPr>
            <a:spLocks noGrp="1"/>
          </p:cNvSpPr>
          <p:nvPr>
            <p:ph type="ftr" sz="quarter" idx="11"/>
          </p:nvPr>
        </p:nvSpPr>
        <p:spPr/>
        <p:txBody>
          <a:bodyPr/>
          <a:lstStyle/>
          <a:p>
            <a:r>
              <a:rPr lang="en-US"/>
              <a:t>Kubernetes les bases | Eazytraining</a:t>
            </a:r>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30380886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B8B6D91-2F44-4A2F-9473-BD72689DA6E4}" type="datetime1">
              <a:rPr lang="en-US" smtClean="0"/>
              <a:t>8/16/2022</a:t>
            </a:fld>
            <a:endParaRPr lang="en-US"/>
          </a:p>
        </p:txBody>
      </p:sp>
      <p:sp>
        <p:nvSpPr>
          <p:cNvPr id="5" name="Footer Placeholder 4"/>
          <p:cNvSpPr>
            <a:spLocks noGrp="1"/>
          </p:cNvSpPr>
          <p:nvPr>
            <p:ph type="ftr" sz="quarter" idx="11"/>
          </p:nvPr>
        </p:nvSpPr>
        <p:spPr/>
        <p:txBody>
          <a:bodyPr/>
          <a:lstStyle/>
          <a:p>
            <a:r>
              <a:rPr lang="en-US"/>
              <a:t>Kubernetes les bases | Eazytraining</a:t>
            </a:r>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9314316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B8B6D91-2F44-4A2F-9473-BD72689DA6E4}" type="datetime1">
              <a:rPr lang="en-US" smtClean="0"/>
              <a:t>8/16/2022</a:t>
            </a:fld>
            <a:endParaRPr lang="en-US"/>
          </a:p>
        </p:txBody>
      </p:sp>
      <p:sp>
        <p:nvSpPr>
          <p:cNvPr id="5" name="Footer Placeholder 4"/>
          <p:cNvSpPr>
            <a:spLocks noGrp="1"/>
          </p:cNvSpPr>
          <p:nvPr>
            <p:ph type="ftr" sz="quarter" idx="11"/>
          </p:nvPr>
        </p:nvSpPr>
        <p:spPr/>
        <p:txBody>
          <a:bodyPr/>
          <a:lstStyle/>
          <a:p>
            <a:r>
              <a:rPr lang="en-US"/>
              <a:t>Kubernetes les bases | Eazytraining</a:t>
            </a:r>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555131070"/>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B8B6D91-2F44-4A2F-9473-BD72689DA6E4}" type="datetime1">
              <a:rPr lang="en-US" smtClean="0"/>
              <a:t>8/16/2022</a:t>
            </a:fld>
            <a:endParaRPr lang="en-US"/>
          </a:p>
        </p:txBody>
      </p:sp>
      <p:sp>
        <p:nvSpPr>
          <p:cNvPr id="5" name="Footer Placeholder 4"/>
          <p:cNvSpPr>
            <a:spLocks noGrp="1"/>
          </p:cNvSpPr>
          <p:nvPr>
            <p:ph type="ftr" sz="quarter" idx="11"/>
          </p:nvPr>
        </p:nvSpPr>
        <p:spPr/>
        <p:txBody>
          <a:bodyPr/>
          <a:lstStyle/>
          <a:p>
            <a:r>
              <a:rPr lang="en-US"/>
              <a:t>Kubernetes les bases | Eazytraining</a:t>
            </a:r>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26549432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B8B6D91-2F44-4A2F-9473-BD72689DA6E4}" type="datetime1">
              <a:rPr lang="en-US" smtClean="0"/>
              <a:t>8/16/2022</a:t>
            </a:fld>
            <a:endParaRPr lang="en-US"/>
          </a:p>
        </p:txBody>
      </p:sp>
      <p:sp>
        <p:nvSpPr>
          <p:cNvPr id="5" name="Footer Placeholder 4"/>
          <p:cNvSpPr>
            <a:spLocks noGrp="1"/>
          </p:cNvSpPr>
          <p:nvPr>
            <p:ph type="ftr" sz="quarter" idx="11"/>
          </p:nvPr>
        </p:nvSpPr>
        <p:spPr/>
        <p:txBody>
          <a:bodyPr/>
          <a:lstStyle/>
          <a:p>
            <a:r>
              <a:rPr lang="en-US"/>
              <a:t>Kubernetes les bases | Eazytraining</a:t>
            </a:r>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78510414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B8B6D91-2F44-4A2F-9473-BD72689DA6E4}" type="datetime1">
              <a:rPr lang="en-US" smtClean="0"/>
              <a:t>8/16/2022</a:t>
            </a:fld>
            <a:endParaRPr lang="en-US"/>
          </a:p>
        </p:txBody>
      </p:sp>
      <p:sp>
        <p:nvSpPr>
          <p:cNvPr id="6" name="Footer Placeholder 5"/>
          <p:cNvSpPr>
            <a:spLocks noGrp="1"/>
          </p:cNvSpPr>
          <p:nvPr>
            <p:ph type="ftr" sz="quarter" idx="11"/>
          </p:nvPr>
        </p:nvSpPr>
        <p:spPr/>
        <p:txBody>
          <a:bodyPr/>
          <a:lstStyle/>
          <a:p>
            <a:r>
              <a:rPr lang="en-US"/>
              <a:t>Kubernetes les bases | Eazytraining</a:t>
            </a:r>
          </a:p>
        </p:txBody>
      </p:sp>
      <p:sp>
        <p:nvSpPr>
          <p:cNvPr id="7" name="Slide Number Placeholder 6"/>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95002021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B8B6D91-2F44-4A2F-9473-BD72689DA6E4}" type="datetime1">
              <a:rPr lang="en-US" smtClean="0"/>
              <a:t>8/16/2022</a:t>
            </a:fld>
            <a:endParaRPr lang="en-US"/>
          </a:p>
        </p:txBody>
      </p:sp>
      <p:sp>
        <p:nvSpPr>
          <p:cNvPr id="8" name="Footer Placeholder 7"/>
          <p:cNvSpPr>
            <a:spLocks noGrp="1"/>
          </p:cNvSpPr>
          <p:nvPr>
            <p:ph type="ftr" sz="quarter" idx="11"/>
          </p:nvPr>
        </p:nvSpPr>
        <p:spPr/>
        <p:txBody>
          <a:bodyPr/>
          <a:lstStyle/>
          <a:p>
            <a:r>
              <a:rPr lang="en-US"/>
              <a:t>Kubernetes les bases | Eazytraining</a:t>
            </a:r>
          </a:p>
        </p:txBody>
      </p:sp>
      <p:sp>
        <p:nvSpPr>
          <p:cNvPr id="9" name="Slide Number Placeholder 8"/>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08578906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B8B6D91-2F44-4A2F-9473-BD72689DA6E4}" type="datetime1">
              <a:rPr lang="en-US" smtClean="0"/>
              <a:t>8/16/2022</a:t>
            </a:fld>
            <a:endParaRPr lang="en-US"/>
          </a:p>
        </p:txBody>
      </p:sp>
      <p:sp>
        <p:nvSpPr>
          <p:cNvPr id="4" name="Footer Placeholder 3"/>
          <p:cNvSpPr>
            <a:spLocks noGrp="1"/>
          </p:cNvSpPr>
          <p:nvPr>
            <p:ph type="ftr" sz="quarter" idx="11"/>
          </p:nvPr>
        </p:nvSpPr>
        <p:spPr/>
        <p:txBody>
          <a:bodyPr/>
          <a:lstStyle/>
          <a:p>
            <a:r>
              <a:rPr lang="en-US"/>
              <a:t>Kubernetes les bases | Eazytraining</a:t>
            </a:r>
          </a:p>
        </p:txBody>
      </p:sp>
      <p:sp>
        <p:nvSpPr>
          <p:cNvPr id="5" name="Slide Number Placeholder 4"/>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3509920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8B6D91-2F44-4A2F-9473-BD72689DA6E4}" type="datetime1">
              <a:rPr lang="en-US" smtClean="0"/>
              <a:t>8/16/2022</a:t>
            </a:fld>
            <a:endParaRPr lang="en-US"/>
          </a:p>
        </p:txBody>
      </p:sp>
      <p:sp>
        <p:nvSpPr>
          <p:cNvPr id="3" name="Footer Placeholder 2"/>
          <p:cNvSpPr>
            <a:spLocks noGrp="1"/>
          </p:cNvSpPr>
          <p:nvPr>
            <p:ph type="ftr" sz="quarter" idx="11"/>
          </p:nvPr>
        </p:nvSpPr>
        <p:spPr/>
        <p:txBody>
          <a:bodyPr/>
          <a:lstStyle/>
          <a:p>
            <a:r>
              <a:rPr lang="en-US"/>
              <a:t>Kubernetes les bases | Eazytraining</a:t>
            </a:r>
          </a:p>
        </p:txBody>
      </p:sp>
      <p:sp>
        <p:nvSpPr>
          <p:cNvPr id="4" name="Slide Number Placeholder 3"/>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557065124"/>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B8B6D91-2F44-4A2F-9473-BD72689DA6E4}" type="datetime1">
              <a:rPr lang="en-US" smtClean="0"/>
              <a:t>8/16/2022</a:t>
            </a:fld>
            <a:endParaRPr lang="en-US"/>
          </a:p>
        </p:txBody>
      </p:sp>
      <p:sp>
        <p:nvSpPr>
          <p:cNvPr id="6" name="Footer Placeholder 5"/>
          <p:cNvSpPr>
            <a:spLocks noGrp="1"/>
          </p:cNvSpPr>
          <p:nvPr>
            <p:ph type="ftr" sz="quarter" idx="11"/>
          </p:nvPr>
        </p:nvSpPr>
        <p:spPr/>
        <p:txBody>
          <a:bodyPr/>
          <a:lstStyle/>
          <a:p>
            <a:r>
              <a:rPr lang="en-US"/>
              <a:t>Kubernetes les bases | Eazytraining</a:t>
            </a:r>
          </a:p>
        </p:txBody>
      </p:sp>
      <p:sp>
        <p:nvSpPr>
          <p:cNvPr id="7" name="Slide Number Placeholder 6"/>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78251564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B8B6D91-2F44-4A2F-9473-BD72689DA6E4}" type="datetime1">
              <a:rPr lang="en-US" smtClean="0"/>
              <a:t>8/16/2022</a:t>
            </a:fld>
            <a:endParaRPr lang="en-US"/>
          </a:p>
        </p:txBody>
      </p:sp>
      <p:sp>
        <p:nvSpPr>
          <p:cNvPr id="6" name="Footer Placeholder 5"/>
          <p:cNvSpPr>
            <a:spLocks noGrp="1"/>
          </p:cNvSpPr>
          <p:nvPr>
            <p:ph type="ftr" sz="quarter" idx="11"/>
          </p:nvPr>
        </p:nvSpPr>
        <p:spPr/>
        <p:txBody>
          <a:bodyPr/>
          <a:lstStyle/>
          <a:p>
            <a:r>
              <a:rPr lang="en-US"/>
              <a:t>Kubernetes les bases | Eazytraining</a:t>
            </a:r>
          </a:p>
        </p:txBody>
      </p:sp>
      <p:sp>
        <p:nvSpPr>
          <p:cNvPr id="7" name="Slide Number Placeholder 6"/>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98692179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8B6D91-2F44-4A2F-9473-BD72689DA6E4}" type="datetime1">
              <a:rPr lang="en-US" smtClean="0"/>
              <a:t>8/16/2022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Kubernetes les bases | Eazytraining</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2951673977"/>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6"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formulae.brew.sh/cask/virtualbox" TargetMode="External"/><Relationship Id="rId2" Type="http://schemas.openxmlformats.org/officeDocument/2006/relationships/hyperlink" Target="https://www.virtualbox.org/wiki/Downloads" TargetMode="Externa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hyperlink" Target="https://github.com/diranetafen/cursus-devops.git" TargetMode="External"/><Relationship Id="rId4" Type="http://schemas.openxmlformats.org/officeDocument/2006/relationships/hyperlink" Target="https://www.vagrantup.com/docs/installa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k8s.io/examples/pods/storage/pv-volume.yaml" TargetMode="External"/><Relationship Id="rId2" Type="http://schemas.openxmlformats.org/officeDocument/2006/relationships/hyperlink" Target="https://k8s.io/examples/pods/simple-pod.yaml" TargetMode="External"/><Relationship Id="rId1" Type="http://schemas.openxmlformats.org/officeDocument/2006/relationships/slideLayout" Target="../slideLayouts/slideLayout2.xml"/><Relationship Id="rId5" Type="http://schemas.openxmlformats.org/officeDocument/2006/relationships/hyperlink" Target="https://k8s.io/examples/pods/storage/pv-pod.yaml" TargetMode="External"/><Relationship Id="rId4" Type="http://schemas.openxmlformats.org/officeDocument/2006/relationships/hyperlink" Target="https://k8s.io/examples/pods/storage/pv-claim.yaml"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helm/charts/tree/master/stable/wordpress" TargetMode="External"/><Relationship Id="rId2" Type="http://schemas.openxmlformats.org/officeDocument/2006/relationships/hyperlink" Target="https://github.com/diranetafen/supinfo-kubernetes/tree/minikube/tp07#-install-hel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mailto:eazytrainingfr@gmail.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ubernetes - Wikipedia">
            <a:extLst>
              <a:ext uri="{FF2B5EF4-FFF2-40B4-BE49-F238E27FC236}">
                <a16:creationId xmlns:a16="http://schemas.microsoft.com/office/drawing/2014/main" id="{AA0EEF75-B621-4EC8-9817-D616B23A97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98" r="9089" b="1035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D02E28-6187-4901-A1FE-309A2F0293C7}"/>
              </a:ext>
            </a:extLst>
          </p:cNvPr>
          <p:cNvSpPr>
            <a:spLocks noGrp="1"/>
          </p:cNvSpPr>
          <p:nvPr>
            <p:ph type="ctrTitle"/>
          </p:nvPr>
        </p:nvSpPr>
        <p:spPr>
          <a:xfrm>
            <a:off x="477981" y="1122363"/>
            <a:ext cx="4023360" cy="3204134"/>
          </a:xfrm>
        </p:spPr>
        <p:txBody>
          <a:bodyPr anchor="b">
            <a:normAutofit/>
          </a:bodyPr>
          <a:lstStyle/>
          <a:p>
            <a:pPr algn="l"/>
            <a:r>
              <a:rPr lang="fr-FR" sz="4800"/>
              <a:t>Kubernetes: les bases pour DevOps</a:t>
            </a:r>
            <a:endParaRPr lang="en-US" sz="4800"/>
          </a:p>
        </p:txBody>
      </p:sp>
      <p:sp>
        <p:nvSpPr>
          <p:cNvPr id="3" name="Subtitle 2">
            <a:extLst>
              <a:ext uri="{FF2B5EF4-FFF2-40B4-BE49-F238E27FC236}">
                <a16:creationId xmlns:a16="http://schemas.microsoft.com/office/drawing/2014/main" id="{76216643-83B9-406E-BD5F-4E190E6871EE}"/>
              </a:ext>
            </a:extLst>
          </p:cNvPr>
          <p:cNvSpPr>
            <a:spLocks noGrp="1"/>
          </p:cNvSpPr>
          <p:nvPr>
            <p:ph type="subTitle" idx="1"/>
          </p:nvPr>
        </p:nvSpPr>
        <p:spPr>
          <a:xfrm>
            <a:off x="477980" y="4872922"/>
            <a:ext cx="4023359" cy="1208141"/>
          </a:xfrm>
        </p:spPr>
        <p:txBody>
          <a:bodyPr>
            <a:normAutofit/>
          </a:bodyPr>
          <a:lstStyle/>
          <a:p>
            <a:pPr algn="l"/>
            <a:r>
              <a:rPr lang="fr-FR" sz="2000"/>
              <a:t>Par EazyTraining</a:t>
            </a:r>
            <a:endParaRPr lang="en-US" sz="2000"/>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50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9589-898B-40A5-B6EC-5755AC821D00}"/>
              </a:ext>
            </a:extLst>
          </p:cNvPr>
          <p:cNvSpPr>
            <a:spLocks noGrp="1"/>
          </p:cNvSpPr>
          <p:nvPr>
            <p:ph type="title"/>
          </p:nvPr>
        </p:nvSpPr>
        <p:spPr>
          <a:xfrm>
            <a:off x="868680" y="1719072"/>
            <a:ext cx="3103427" cy="3520440"/>
          </a:xfrm>
        </p:spPr>
        <p:txBody>
          <a:bodyPr anchor="t">
            <a:normAutofit/>
          </a:bodyPr>
          <a:lstStyle/>
          <a:p>
            <a:r>
              <a:rPr lang="fr-FR" sz="3600"/>
              <a:t>Présentation générale de Kubernetes</a:t>
            </a:r>
            <a:endParaRPr lang="en-US" sz="3600"/>
          </a:p>
        </p:txBody>
      </p:sp>
      <p:sp>
        <p:nvSpPr>
          <p:cNvPr id="4" name="Espace réservé de la date 3">
            <a:extLst>
              <a:ext uri="{FF2B5EF4-FFF2-40B4-BE49-F238E27FC236}">
                <a16:creationId xmlns:a16="http://schemas.microsoft.com/office/drawing/2014/main" id="{907F98D0-BAA2-4625-BDAC-308BAE9684A3}"/>
              </a:ext>
            </a:extLst>
          </p:cNvPr>
          <p:cNvSpPr>
            <a:spLocks noGrp="1"/>
          </p:cNvSpPr>
          <p:nvPr>
            <p:ph type="dt" sz="half" idx="10"/>
          </p:nvPr>
        </p:nvSpPr>
        <p:spPr/>
        <p:txBody>
          <a:bodyPr/>
          <a:lstStyle/>
          <a:p>
            <a:fld id="{96E19F60-7404-4004-9A01-6D961CAAD9A6}" type="datetime1">
              <a:rPr lang="en-US" smtClean="0"/>
              <a:t>8/16/2022</a:t>
            </a:fld>
            <a:endParaRPr lang="en-US"/>
          </a:p>
        </p:txBody>
      </p:sp>
      <p:sp>
        <p:nvSpPr>
          <p:cNvPr id="5" name="Espace réservé du pied de page 4">
            <a:extLst>
              <a:ext uri="{FF2B5EF4-FFF2-40B4-BE49-F238E27FC236}">
                <a16:creationId xmlns:a16="http://schemas.microsoft.com/office/drawing/2014/main" id="{6E8D3009-B634-44EE-859E-8300147CC07F}"/>
              </a:ext>
            </a:extLst>
          </p:cNvPr>
          <p:cNvSpPr>
            <a:spLocks noGrp="1"/>
          </p:cNvSpPr>
          <p:nvPr>
            <p:ph type="ftr" sz="quarter" idx="11"/>
          </p:nvPr>
        </p:nvSpPr>
        <p:spPr/>
        <p:txBody>
          <a:bodyPr/>
          <a:lstStyle/>
          <a:p>
            <a:r>
              <a:rPr lang="en-US"/>
              <a:t>Kubernetes les bases | Eazytraining</a:t>
            </a:r>
          </a:p>
        </p:txBody>
      </p:sp>
      <p:sp>
        <p:nvSpPr>
          <p:cNvPr id="6" name="Espace réservé du numéro de diapositive 5">
            <a:extLst>
              <a:ext uri="{FF2B5EF4-FFF2-40B4-BE49-F238E27FC236}">
                <a16:creationId xmlns:a16="http://schemas.microsoft.com/office/drawing/2014/main" id="{312306BF-E15A-4918-AFC3-67AEDE765A31}"/>
              </a:ext>
            </a:extLst>
          </p:cNvPr>
          <p:cNvSpPr>
            <a:spLocks noGrp="1"/>
          </p:cNvSpPr>
          <p:nvPr>
            <p:ph type="sldNum" sz="quarter" idx="12"/>
          </p:nvPr>
        </p:nvSpPr>
        <p:spPr/>
        <p:txBody>
          <a:bodyPr/>
          <a:lstStyle/>
          <a:p>
            <a:fld id="{B2DC25EE-239B-4C5F-AAD1-255A7D5F1EE2}" type="slidenum">
              <a:rPr lang="en-US" smtClean="0"/>
              <a:t>10</a:t>
            </a:fld>
            <a:endParaRPr lang="en-US"/>
          </a:p>
        </p:txBody>
      </p:sp>
      <p:grpSp>
        <p:nvGrpSpPr>
          <p:cNvPr id="3" name="Groupe 2">
            <a:extLst>
              <a:ext uri="{FF2B5EF4-FFF2-40B4-BE49-F238E27FC236}">
                <a16:creationId xmlns:a16="http://schemas.microsoft.com/office/drawing/2014/main" id="{FCF73AC1-C281-6B42-9662-1E144E7D1E72}"/>
              </a:ext>
            </a:extLst>
          </p:cNvPr>
          <p:cNvGrpSpPr/>
          <p:nvPr/>
        </p:nvGrpSpPr>
        <p:grpSpPr>
          <a:xfrm>
            <a:off x="4877580" y="640080"/>
            <a:ext cx="6667463" cy="5577841"/>
            <a:chOff x="3260022" y="2199858"/>
            <a:chExt cx="5271516" cy="4410024"/>
          </a:xfrm>
        </p:grpSpPr>
        <p:pic>
          <p:nvPicPr>
            <p:cNvPr id="18" name="Image 17" descr="Une image contenant ciel&#10;&#10;Description générée automatiquement">
              <a:extLst>
                <a:ext uri="{FF2B5EF4-FFF2-40B4-BE49-F238E27FC236}">
                  <a16:creationId xmlns:a16="http://schemas.microsoft.com/office/drawing/2014/main" id="{8A377532-1BA1-D143-A703-27A9070211E4}"/>
                </a:ext>
              </a:extLst>
            </p:cNvPr>
            <p:cNvPicPr>
              <a:picLocks noChangeAspect="1"/>
            </p:cNvPicPr>
            <p:nvPr/>
          </p:nvPicPr>
          <p:blipFill>
            <a:blip r:embed="rId2"/>
            <a:stretch>
              <a:fillRect/>
            </a:stretch>
          </p:blipFill>
          <p:spPr>
            <a:xfrm>
              <a:off x="3260024" y="2199858"/>
              <a:ext cx="5271514" cy="3461627"/>
            </a:xfrm>
            <a:prstGeom prst="rect">
              <a:avLst/>
            </a:prstGeom>
          </p:spPr>
        </p:pic>
        <p:sp>
          <p:nvSpPr>
            <p:cNvPr id="19" name="ZoneTexte 18">
              <a:extLst>
                <a:ext uri="{FF2B5EF4-FFF2-40B4-BE49-F238E27FC236}">
                  <a16:creationId xmlns:a16="http://schemas.microsoft.com/office/drawing/2014/main" id="{7BBCD3B4-77CB-BE4A-8C77-CADEF7DC6DBD}"/>
                </a:ext>
              </a:extLst>
            </p:cNvPr>
            <p:cNvSpPr txBox="1"/>
            <p:nvPr/>
          </p:nvSpPr>
          <p:spPr>
            <a:xfrm>
              <a:off x="6326555" y="4814317"/>
              <a:ext cx="1286924" cy="646331"/>
            </a:xfrm>
            <a:prstGeom prst="rect">
              <a:avLst/>
            </a:prstGeom>
            <a:solidFill>
              <a:srgbClr val="D9D9D9">
                <a:alpha val="85882"/>
              </a:srgbClr>
            </a:solidFill>
          </p:spPr>
          <p:txBody>
            <a:bodyPr wrap="square" rtlCol="0">
              <a:normAutofit/>
            </a:bodyPr>
            <a:lstStyle/>
            <a:p>
              <a:pPr marL="0" lvl="1">
                <a:lnSpc>
                  <a:spcPct val="140000"/>
                </a:lnSpc>
                <a:spcAft>
                  <a:spcPts val="600"/>
                </a:spcAft>
                <a:buClr>
                  <a:srgbClr val="00B050"/>
                </a:buClr>
              </a:pPr>
              <a:r>
                <a:rPr lang="fr-FR" sz="3100" b="1">
                  <a:solidFill>
                    <a:srgbClr val="3A7CEC"/>
                  </a:solidFill>
                </a:rPr>
                <a:t>G</a:t>
              </a:r>
              <a:r>
                <a:rPr lang="fr-FR" sz="3100" b="1">
                  <a:solidFill>
                    <a:srgbClr val="E13E2B"/>
                  </a:solidFill>
                </a:rPr>
                <a:t>o</a:t>
              </a:r>
              <a:r>
                <a:rPr lang="fr-FR" sz="3100" b="1">
                  <a:solidFill>
                    <a:srgbClr val="F1B604"/>
                  </a:solidFill>
                </a:rPr>
                <a:t>o</a:t>
              </a:r>
              <a:r>
                <a:rPr lang="fr-FR" sz="3100" b="1">
                  <a:solidFill>
                    <a:srgbClr val="3A7CEC"/>
                  </a:solidFill>
                </a:rPr>
                <a:t>g</a:t>
              </a:r>
              <a:r>
                <a:rPr lang="fr-FR" sz="3100" b="1">
                  <a:solidFill>
                    <a:srgbClr val="2BA14B"/>
                  </a:solidFill>
                </a:rPr>
                <a:t>l</a:t>
              </a:r>
              <a:r>
                <a:rPr lang="fr-FR" sz="3100" b="1">
                  <a:solidFill>
                    <a:srgbClr val="E13E2B"/>
                  </a:solidFill>
                </a:rPr>
                <a:t>e</a:t>
              </a:r>
            </a:p>
          </p:txBody>
        </p:sp>
        <p:sp>
          <p:nvSpPr>
            <p:cNvPr id="20" name="ZoneTexte 19">
              <a:extLst>
                <a:ext uri="{FF2B5EF4-FFF2-40B4-BE49-F238E27FC236}">
                  <a16:creationId xmlns:a16="http://schemas.microsoft.com/office/drawing/2014/main" id="{2853EC49-B760-6141-8032-A5E269AA327B}"/>
                </a:ext>
              </a:extLst>
            </p:cNvPr>
            <p:cNvSpPr txBox="1"/>
            <p:nvPr/>
          </p:nvSpPr>
          <p:spPr>
            <a:xfrm>
              <a:off x="4334949" y="4010319"/>
              <a:ext cx="1641906" cy="577850"/>
            </a:xfrm>
            <a:prstGeom prst="rect">
              <a:avLst/>
            </a:prstGeom>
            <a:solidFill>
              <a:srgbClr val="8FD572">
                <a:alpha val="87843"/>
              </a:srgbClr>
            </a:solidFill>
          </p:spPr>
          <p:txBody>
            <a:bodyPr wrap="square" rtlCol="0">
              <a:normAutofit/>
            </a:bodyPr>
            <a:lstStyle/>
            <a:p>
              <a:pPr marL="358775" lvl="1" algn="ctr">
                <a:lnSpc>
                  <a:spcPct val="140000"/>
                </a:lnSpc>
                <a:spcAft>
                  <a:spcPts val="600"/>
                </a:spcAft>
                <a:buClr>
                  <a:srgbClr val="00B050"/>
                </a:buClr>
              </a:pPr>
              <a:r>
                <a:rPr lang="fr-FR" sz="3100">
                  <a:solidFill>
                    <a:schemeClr val="bg1"/>
                  </a:solidFill>
                </a:rPr>
                <a:t>CNCF</a:t>
              </a:r>
            </a:p>
          </p:txBody>
        </p:sp>
        <p:sp>
          <p:nvSpPr>
            <p:cNvPr id="21" name="ZoneTexte 20">
              <a:extLst>
                <a:ext uri="{FF2B5EF4-FFF2-40B4-BE49-F238E27FC236}">
                  <a16:creationId xmlns:a16="http://schemas.microsoft.com/office/drawing/2014/main" id="{4D826D47-2AE6-3340-BE9A-A39E400CAA9C}"/>
                </a:ext>
              </a:extLst>
            </p:cNvPr>
            <p:cNvSpPr txBox="1"/>
            <p:nvPr/>
          </p:nvSpPr>
          <p:spPr>
            <a:xfrm>
              <a:off x="3552533" y="2738180"/>
              <a:ext cx="2042382" cy="501997"/>
            </a:xfrm>
            <a:prstGeom prst="rect">
              <a:avLst/>
            </a:prstGeom>
            <a:solidFill>
              <a:srgbClr val="326CE5">
                <a:alpha val="80000"/>
              </a:srgbClr>
            </a:solidFill>
          </p:spPr>
          <p:txBody>
            <a:bodyPr wrap="square" rtlCol="0">
              <a:normAutofit/>
            </a:bodyPr>
            <a:lstStyle/>
            <a:p>
              <a:pPr marL="358775" lvl="1" algn="r">
                <a:lnSpc>
                  <a:spcPct val="140000"/>
                </a:lnSpc>
                <a:spcAft>
                  <a:spcPts val="600"/>
                </a:spcAft>
                <a:buClr>
                  <a:srgbClr val="00B050"/>
                </a:buClr>
              </a:pPr>
              <a:r>
                <a:rPr lang="fr-FR" sz="2800">
                  <a:solidFill>
                    <a:schemeClr val="bg1"/>
                  </a:solidFill>
                </a:rPr>
                <a:t>Kubernetes </a:t>
              </a:r>
            </a:p>
          </p:txBody>
        </p:sp>
        <p:sp>
          <p:nvSpPr>
            <p:cNvPr id="22" name="Rectangle à coins arrondis 8">
              <a:extLst>
                <a:ext uri="{FF2B5EF4-FFF2-40B4-BE49-F238E27FC236}">
                  <a16:creationId xmlns:a16="http://schemas.microsoft.com/office/drawing/2014/main" id="{9AF7B8B1-B86E-8141-8D7C-0E6D63501243}"/>
                </a:ext>
              </a:extLst>
            </p:cNvPr>
            <p:cNvSpPr/>
            <p:nvPr/>
          </p:nvSpPr>
          <p:spPr>
            <a:xfrm>
              <a:off x="3260022" y="5700247"/>
              <a:ext cx="5271515" cy="909635"/>
            </a:xfrm>
            <a:prstGeom prst="roundRect">
              <a:avLst>
                <a:gd name="adj" fmla="val 0"/>
              </a:avLst>
            </a:prstGeom>
            <a:solidFill>
              <a:srgbClr val="4577D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rmAutofit/>
            </a:bodyPr>
            <a:lstStyle/>
            <a:p>
              <a:pPr algn="ctr">
                <a:lnSpc>
                  <a:spcPct val="90000"/>
                </a:lnSpc>
                <a:spcAft>
                  <a:spcPts val="600"/>
                </a:spcAft>
              </a:pPr>
              <a:r>
                <a:rPr lang="fr-FR" sz="2400" i="1">
                  <a:solidFill>
                    <a:schemeClr val="bg1"/>
                  </a:solidFill>
                </a:rPr>
                <a:t>En 2014, Google reverse le code son orchestrateur de conteneurs Kubernetes à la CNCF afin qu’il devienne Open source</a:t>
              </a:r>
            </a:p>
          </p:txBody>
        </p:sp>
        <p:pic>
          <p:nvPicPr>
            <p:cNvPr id="23" name="Image 22" descr="Une image contenant texte, horloge&#10;&#10;Description générée automatiquement">
              <a:extLst>
                <a:ext uri="{FF2B5EF4-FFF2-40B4-BE49-F238E27FC236}">
                  <a16:creationId xmlns:a16="http://schemas.microsoft.com/office/drawing/2014/main" id="{B038963E-DACD-884B-8B93-532208ECD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376" y="4115896"/>
              <a:ext cx="366695" cy="366695"/>
            </a:xfrm>
            <a:prstGeom prst="rect">
              <a:avLst/>
            </a:prstGeom>
          </p:spPr>
        </p:pic>
        <p:pic>
          <p:nvPicPr>
            <p:cNvPr id="24" name="Image 23" descr="Une image contenant texte, signe&#10;&#10;Description générée automatiquement">
              <a:extLst>
                <a:ext uri="{FF2B5EF4-FFF2-40B4-BE49-F238E27FC236}">
                  <a16:creationId xmlns:a16="http://schemas.microsoft.com/office/drawing/2014/main" id="{4C40B536-3836-2143-9417-7A67D24AE6BF}"/>
                </a:ext>
              </a:extLst>
            </p:cNvPr>
            <p:cNvPicPr>
              <a:picLocks noChangeAspect="1"/>
            </p:cNvPicPr>
            <p:nvPr/>
          </p:nvPicPr>
          <p:blipFill rotWithShape="1">
            <a:blip r:embed="rId4">
              <a:extLst>
                <a:ext uri="{28A0092B-C50C-407E-A947-70E740481C1C}">
                  <a14:useLocalDpi xmlns:a14="http://schemas.microsoft.com/office/drawing/2010/main" val="0"/>
                </a:ext>
              </a:extLst>
            </a:blip>
            <a:srcRect l="26455" r="30797" b="29962"/>
            <a:stretch/>
          </p:blipFill>
          <p:spPr>
            <a:xfrm>
              <a:off x="3552533" y="2776942"/>
              <a:ext cx="509596" cy="424472"/>
            </a:xfrm>
            <a:prstGeom prst="rect">
              <a:avLst/>
            </a:prstGeom>
          </p:spPr>
        </p:pic>
      </p:grpSp>
    </p:spTree>
    <p:extLst>
      <p:ext uri="{BB962C8B-B14F-4D97-AF65-F5344CB8AC3E}">
        <p14:creationId xmlns:p14="http://schemas.microsoft.com/office/powerpoint/2010/main" val="118840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9589-898B-40A5-B6EC-5755AC821D00}"/>
              </a:ext>
            </a:extLst>
          </p:cNvPr>
          <p:cNvSpPr>
            <a:spLocks noGrp="1"/>
          </p:cNvSpPr>
          <p:nvPr>
            <p:ph type="title"/>
          </p:nvPr>
        </p:nvSpPr>
        <p:spPr/>
        <p:txBody>
          <a:bodyPr>
            <a:normAutofit/>
          </a:bodyPr>
          <a:lstStyle/>
          <a:p>
            <a:r>
              <a:rPr lang="fr-FR" dirty="0"/>
              <a:t>Présentation générale de Kubernetes</a:t>
            </a:r>
            <a:endParaRPr lang="en-US" dirty="0"/>
          </a:p>
        </p:txBody>
      </p:sp>
      <p:sp>
        <p:nvSpPr>
          <p:cNvPr id="3" name="Espace réservé de la date 2">
            <a:extLst>
              <a:ext uri="{FF2B5EF4-FFF2-40B4-BE49-F238E27FC236}">
                <a16:creationId xmlns:a16="http://schemas.microsoft.com/office/drawing/2014/main" id="{D5B6FF9E-0A94-49AB-90B7-02BBE8605D14}"/>
              </a:ext>
            </a:extLst>
          </p:cNvPr>
          <p:cNvSpPr>
            <a:spLocks noGrp="1"/>
          </p:cNvSpPr>
          <p:nvPr>
            <p:ph type="dt" sz="half" idx="10"/>
          </p:nvPr>
        </p:nvSpPr>
        <p:spPr/>
        <p:txBody>
          <a:bodyPr/>
          <a:lstStyle/>
          <a:p>
            <a:fld id="{E92F83EC-3D01-40B1-A6BE-CE8E4776ACF4}" type="datetime1">
              <a:rPr lang="en-US" smtClean="0"/>
              <a:t>8/16/2022</a:t>
            </a:fld>
            <a:endParaRPr lang="en-US"/>
          </a:p>
        </p:txBody>
      </p:sp>
      <p:sp>
        <p:nvSpPr>
          <p:cNvPr id="4" name="Espace réservé du pied de page 3">
            <a:extLst>
              <a:ext uri="{FF2B5EF4-FFF2-40B4-BE49-F238E27FC236}">
                <a16:creationId xmlns:a16="http://schemas.microsoft.com/office/drawing/2014/main" id="{C93807D1-45C0-40E7-82C0-106608D6AF44}"/>
              </a:ext>
            </a:extLst>
          </p:cNvPr>
          <p:cNvSpPr>
            <a:spLocks noGrp="1"/>
          </p:cNvSpPr>
          <p:nvPr>
            <p:ph type="ftr" sz="quarter" idx="11"/>
          </p:nvPr>
        </p:nvSpPr>
        <p:spPr/>
        <p:txBody>
          <a:bodyPr/>
          <a:lstStyle/>
          <a:p>
            <a:r>
              <a:rPr lang="en-US"/>
              <a:t>Kubernetes les bases | Eazytraining</a:t>
            </a:r>
          </a:p>
        </p:txBody>
      </p:sp>
      <p:sp>
        <p:nvSpPr>
          <p:cNvPr id="5" name="Espace réservé du numéro de diapositive 4">
            <a:extLst>
              <a:ext uri="{FF2B5EF4-FFF2-40B4-BE49-F238E27FC236}">
                <a16:creationId xmlns:a16="http://schemas.microsoft.com/office/drawing/2014/main" id="{686FF6B5-E485-4188-9FFD-93F5D0CF6F26}"/>
              </a:ext>
            </a:extLst>
          </p:cNvPr>
          <p:cNvSpPr>
            <a:spLocks noGrp="1"/>
          </p:cNvSpPr>
          <p:nvPr>
            <p:ph type="sldNum" sz="quarter" idx="12"/>
          </p:nvPr>
        </p:nvSpPr>
        <p:spPr/>
        <p:txBody>
          <a:bodyPr/>
          <a:lstStyle/>
          <a:p>
            <a:fld id="{B2DC25EE-239B-4C5F-AAD1-255A7D5F1EE2}" type="slidenum">
              <a:rPr lang="en-US" smtClean="0"/>
              <a:t>11</a:t>
            </a:fld>
            <a:endParaRPr lang="en-US"/>
          </a:p>
        </p:txBody>
      </p:sp>
      <p:graphicFrame>
        <p:nvGraphicFramePr>
          <p:cNvPr id="6" name="Diagramme 5">
            <a:extLst>
              <a:ext uri="{FF2B5EF4-FFF2-40B4-BE49-F238E27FC236}">
                <a16:creationId xmlns:a16="http://schemas.microsoft.com/office/drawing/2014/main" id="{F6039771-E882-8140-8D83-0C84A52C668F}"/>
              </a:ext>
            </a:extLst>
          </p:cNvPr>
          <p:cNvGraphicFramePr/>
          <p:nvPr>
            <p:extLst>
              <p:ext uri="{D42A27DB-BD31-4B8C-83A1-F6EECF244321}">
                <p14:modId xmlns:p14="http://schemas.microsoft.com/office/powerpoint/2010/main" val="87098385"/>
              </p:ext>
            </p:extLst>
          </p:nvPr>
        </p:nvGraphicFramePr>
        <p:xfrm>
          <a:off x="481443" y="2024995"/>
          <a:ext cx="11020565"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Ellipse 6">
            <a:extLst>
              <a:ext uri="{FF2B5EF4-FFF2-40B4-BE49-F238E27FC236}">
                <a16:creationId xmlns:a16="http://schemas.microsoft.com/office/drawing/2014/main" id="{A3758692-3D25-C74C-8DDD-357341165FD9}"/>
              </a:ext>
            </a:extLst>
          </p:cNvPr>
          <p:cNvSpPr/>
          <p:nvPr/>
        </p:nvSpPr>
        <p:spPr>
          <a:xfrm>
            <a:off x="4366159" y="3939243"/>
            <a:ext cx="288032" cy="25400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ZoneTexte 7">
            <a:extLst>
              <a:ext uri="{FF2B5EF4-FFF2-40B4-BE49-F238E27FC236}">
                <a16:creationId xmlns:a16="http://schemas.microsoft.com/office/drawing/2014/main" id="{233604DE-6512-8243-98B1-665BE988E9EB}"/>
              </a:ext>
            </a:extLst>
          </p:cNvPr>
          <p:cNvSpPr txBox="1"/>
          <p:nvPr/>
        </p:nvSpPr>
        <p:spPr>
          <a:xfrm>
            <a:off x="4282946" y="4378697"/>
            <a:ext cx="1612820" cy="1446550"/>
          </a:xfrm>
          <a:prstGeom prst="rect">
            <a:avLst/>
          </a:prstGeom>
          <a:noFill/>
        </p:spPr>
        <p:txBody>
          <a:bodyPr wrap="square" rtlCol="0">
            <a:spAutoFit/>
          </a:bodyPr>
          <a:lstStyle/>
          <a:p>
            <a:r>
              <a:rPr lang="fr-FR" dirty="0"/>
              <a:t>2014 - 2015</a:t>
            </a:r>
          </a:p>
          <a:p>
            <a:r>
              <a:rPr lang="fr-FR" sz="1000" dirty="0"/>
              <a:t>Première version de Kubernetes</a:t>
            </a:r>
          </a:p>
          <a:p>
            <a:r>
              <a:rPr lang="fr-FR" sz="1000" dirty="0"/>
              <a:t>Microsoft, RedHat, IBM, Docker rejoignent la communauté,</a:t>
            </a:r>
          </a:p>
          <a:p>
            <a:r>
              <a:rPr lang="fr-FR" sz="1000" dirty="0"/>
              <a:t>OpenShift V3,</a:t>
            </a:r>
          </a:p>
          <a:p>
            <a:r>
              <a:rPr lang="fr-FR" sz="1000" dirty="0"/>
              <a:t>CNCF</a:t>
            </a:r>
          </a:p>
        </p:txBody>
      </p:sp>
      <p:sp>
        <p:nvSpPr>
          <p:cNvPr id="9" name="ZoneTexte 8">
            <a:extLst>
              <a:ext uri="{FF2B5EF4-FFF2-40B4-BE49-F238E27FC236}">
                <a16:creationId xmlns:a16="http://schemas.microsoft.com/office/drawing/2014/main" id="{7A955765-5648-5F4A-B709-46E1A2301147}"/>
              </a:ext>
            </a:extLst>
          </p:cNvPr>
          <p:cNvSpPr txBox="1"/>
          <p:nvPr/>
        </p:nvSpPr>
        <p:spPr>
          <a:xfrm>
            <a:off x="5715120" y="4016647"/>
            <a:ext cx="1612821" cy="1138773"/>
          </a:xfrm>
          <a:prstGeom prst="rect">
            <a:avLst/>
          </a:prstGeom>
          <a:noFill/>
        </p:spPr>
        <p:txBody>
          <a:bodyPr wrap="square" rtlCol="0">
            <a:spAutoFit/>
          </a:bodyPr>
          <a:lstStyle/>
          <a:p>
            <a:r>
              <a:rPr lang="fr-FR" dirty="0"/>
              <a:t>2016 - 2017 </a:t>
            </a:r>
          </a:p>
          <a:p>
            <a:endParaRPr lang="fr-FR" sz="1000" dirty="0"/>
          </a:p>
          <a:p>
            <a:r>
              <a:rPr lang="fr-FR" sz="1000" dirty="0" err="1"/>
              <a:t>OpenAPI</a:t>
            </a:r>
            <a:r>
              <a:rPr lang="fr-FR" sz="1000" dirty="0"/>
              <a:t>, Windows, </a:t>
            </a:r>
            <a:r>
              <a:rPr lang="fr-FR" sz="1000" dirty="0" err="1"/>
              <a:t>Helm</a:t>
            </a:r>
            <a:r>
              <a:rPr lang="fr-FR" sz="1000" dirty="0"/>
              <a:t>, </a:t>
            </a:r>
            <a:r>
              <a:rPr lang="fr-FR" sz="1000" dirty="0" err="1"/>
              <a:t>Istio</a:t>
            </a:r>
            <a:r>
              <a:rPr lang="fr-FR" sz="1000" dirty="0"/>
              <a:t>, </a:t>
            </a:r>
            <a:r>
              <a:rPr lang="fr-FR" sz="1000" dirty="0" err="1"/>
              <a:t>Pockemon</a:t>
            </a:r>
            <a:r>
              <a:rPr lang="fr-FR" sz="1000" dirty="0"/>
              <a:t> GO et </a:t>
            </a:r>
            <a:r>
              <a:rPr lang="fr-FR" sz="1000" dirty="0" err="1"/>
              <a:t>Github</a:t>
            </a:r>
            <a:r>
              <a:rPr lang="fr-FR" sz="1000" dirty="0"/>
              <a:t> se déploient sur K8</a:t>
            </a:r>
          </a:p>
        </p:txBody>
      </p:sp>
      <p:sp>
        <p:nvSpPr>
          <p:cNvPr id="10" name="ZoneTexte 9">
            <a:extLst>
              <a:ext uri="{FF2B5EF4-FFF2-40B4-BE49-F238E27FC236}">
                <a16:creationId xmlns:a16="http://schemas.microsoft.com/office/drawing/2014/main" id="{D491CFF2-099B-4E49-9EA1-DB0A32707E62}"/>
              </a:ext>
            </a:extLst>
          </p:cNvPr>
          <p:cNvSpPr txBox="1"/>
          <p:nvPr/>
        </p:nvSpPr>
        <p:spPr>
          <a:xfrm>
            <a:off x="7143691" y="3771970"/>
            <a:ext cx="1584176" cy="523220"/>
          </a:xfrm>
          <a:prstGeom prst="rect">
            <a:avLst/>
          </a:prstGeom>
          <a:noFill/>
        </p:spPr>
        <p:txBody>
          <a:bodyPr wrap="square" rtlCol="0">
            <a:spAutoFit/>
          </a:bodyPr>
          <a:lstStyle/>
          <a:p>
            <a:r>
              <a:rPr lang="fr-FR" dirty="0"/>
              <a:t>2017 - 2018</a:t>
            </a:r>
          </a:p>
          <a:p>
            <a:r>
              <a:rPr lang="fr-FR" sz="1000" dirty="0"/>
              <a:t>GKE, AKS, EKS </a:t>
            </a:r>
          </a:p>
        </p:txBody>
      </p:sp>
      <p:sp>
        <p:nvSpPr>
          <p:cNvPr id="11" name="Ellipse 10">
            <a:extLst>
              <a:ext uri="{FF2B5EF4-FFF2-40B4-BE49-F238E27FC236}">
                <a16:creationId xmlns:a16="http://schemas.microsoft.com/office/drawing/2014/main" id="{2C3B6B9C-986F-9D4E-A55D-7028577F53BD}"/>
              </a:ext>
            </a:extLst>
          </p:cNvPr>
          <p:cNvSpPr/>
          <p:nvPr/>
        </p:nvSpPr>
        <p:spPr>
          <a:xfrm>
            <a:off x="3190172" y="4518605"/>
            <a:ext cx="173740" cy="17374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Ellipse 11">
            <a:extLst>
              <a:ext uri="{FF2B5EF4-FFF2-40B4-BE49-F238E27FC236}">
                <a16:creationId xmlns:a16="http://schemas.microsoft.com/office/drawing/2014/main" id="{148B74AA-53C7-5140-82E7-E0BB5CE8FFE3}"/>
              </a:ext>
            </a:extLst>
          </p:cNvPr>
          <p:cNvSpPr/>
          <p:nvPr/>
        </p:nvSpPr>
        <p:spPr>
          <a:xfrm>
            <a:off x="5761692" y="3541680"/>
            <a:ext cx="304338" cy="28951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ZoneTexte 12">
            <a:extLst>
              <a:ext uri="{FF2B5EF4-FFF2-40B4-BE49-F238E27FC236}">
                <a16:creationId xmlns:a16="http://schemas.microsoft.com/office/drawing/2014/main" id="{DD86D978-C584-1048-9E1F-2604D95A4302}"/>
              </a:ext>
            </a:extLst>
          </p:cNvPr>
          <p:cNvSpPr txBox="1"/>
          <p:nvPr/>
        </p:nvSpPr>
        <p:spPr>
          <a:xfrm>
            <a:off x="3143048" y="4816208"/>
            <a:ext cx="1223111" cy="1107996"/>
          </a:xfrm>
          <a:prstGeom prst="rect">
            <a:avLst/>
          </a:prstGeom>
          <a:noFill/>
        </p:spPr>
        <p:txBody>
          <a:bodyPr wrap="square" rtlCol="0">
            <a:spAutoFit/>
          </a:bodyPr>
          <a:lstStyle/>
          <a:p>
            <a:pPr lvl="0"/>
            <a:r>
              <a:rPr lang="fr-FR" dirty="0"/>
              <a:t>2013</a:t>
            </a:r>
          </a:p>
          <a:p>
            <a:pPr lvl="0"/>
            <a:r>
              <a:rPr lang="fr-FR" dirty="0"/>
              <a:t>Omega</a:t>
            </a:r>
          </a:p>
          <a:p>
            <a:r>
              <a:rPr lang="fr-FR" sz="1000" dirty="0"/>
              <a:t>Orchestrateur flexible et </a:t>
            </a:r>
            <a:r>
              <a:rPr lang="fr-FR" sz="1000" dirty="0" err="1"/>
              <a:t>scalable</a:t>
            </a:r>
            <a:endParaRPr lang="fr-FR" sz="1000" dirty="0"/>
          </a:p>
        </p:txBody>
      </p:sp>
      <p:sp>
        <p:nvSpPr>
          <p:cNvPr id="14" name="ZoneTexte 13">
            <a:extLst>
              <a:ext uri="{FF2B5EF4-FFF2-40B4-BE49-F238E27FC236}">
                <a16:creationId xmlns:a16="http://schemas.microsoft.com/office/drawing/2014/main" id="{8782E579-8E65-A942-8B47-29477726A86B}"/>
              </a:ext>
            </a:extLst>
          </p:cNvPr>
          <p:cNvSpPr txBox="1"/>
          <p:nvPr/>
        </p:nvSpPr>
        <p:spPr>
          <a:xfrm>
            <a:off x="1930765" y="5585778"/>
            <a:ext cx="1928319" cy="954107"/>
          </a:xfrm>
          <a:prstGeom prst="rect">
            <a:avLst/>
          </a:prstGeom>
          <a:noFill/>
        </p:spPr>
        <p:txBody>
          <a:bodyPr wrap="square" rtlCol="0">
            <a:spAutoFit/>
          </a:bodyPr>
          <a:lstStyle/>
          <a:p>
            <a:pPr lvl="0"/>
            <a:r>
              <a:rPr lang="fr-FR" dirty="0"/>
              <a:t>2003</a:t>
            </a:r>
          </a:p>
          <a:p>
            <a:pPr lvl="0"/>
            <a:r>
              <a:rPr lang="fr-FR" dirty="0"/>
              <a:t>Borg</a:t>
            </a:r>
          </a:p>
          <a:p>
            <a:pPr lvl="0"/>
            <a:r>
              <a:rPr lang="fr-FR" sz="1000" dirty="0"/>
              <a:t>Orchestration de dizaines de milliers de machines</a:t>
            </a:r>
          </a:p>
        </p:txBody>
      </p:sp>
      <p:sp>
        <p:nvSpPr>
          <p:cNvPr id="15" name="Ellipse 14">
            <a:extLst>
              <a:ext uri="{FF2B5EF4-FFF2-40B4-BE49-F238E27FC236}">
                <a16:creationId xmlns:a16="http://schemas.microsoft.com/office/drawing/2014/main" id="{8101C0A2-6598-9D41-824E-5DDFEF9DCD29}"/>
              </a:ext>
            </a:extLst>
          </p:cNvPr>
          <p:cNvSpPr/>
          <p:nvPr/>
        </p:nvSpPr>
        <p:spPr>
          <a:xfrm>
            <a:off x="2121585" y="5241016"/>
            <a:ext cx="173740" cy="17374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p>
        </p:txBody>
      </p:sp>
      <p:sp>
        <p:nvSpPr>
          <p:cNvPr id="16" name="Ellipse 15">
            <a:extLst>
              <a:ext uri="{FF2B5EF4-FFF2-40B4-BE49-F238E27FC236}">
                <a16:creationId xmlns:a16="http://schemas.microsoft.com/office/drawing/2014/main" id="{9DA86983-33FD-F34F-8ABD-391B9E677851}"/>
              </a:ext>
            </a:extLst>
          </p:cNvPr>
          <p:cNvSpPr/>
          <p:nvPr/>
        </p:nvSpPr>
        <p:spPr>
          <a:xfrm>
            <a:off x="7197589" y="3192125"/>
            <a:ext cx="360040" cy="3030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ZoneTexte 16">
            <a:extLst>
              <a:ext uri="{FF2B5EF4-FFF2-40B4-BE49-F238E27FC236}">
                <a16:creationId xmlns:a16="http://schemas.microsoft.com/office/drawing/2014/main" id="{07334298-884F-7C4A-A040-2A24E50142BB}"/>
              </a:ext>
            </a:extLst>
          </p:cNvPr>
          <p:cNvSpPr txBox="1"/>
          <p:nvPr/>
        </p:nvSpPr>
        <p:spPr>
          <a:xfrm>
            <a:off x="8849558" y="3600689"/>
            <a:ext cx="2169764" cy="677108"/>
          </a:xfrm>
          <a:prstGeom prst="rect">
            <a:avLst/>
          </a:prstGeom>
          <a:noFill/>
        </p:spPr>
        <p:txBody>
          <a:bodyPr wrap="square" rtlCol="0">
            <a:spAutoFit/>
          </a:bodyPr>
          <a:lstStyle/>
          <a:p>
            <a:r>
              <a:rPr lang="fr-FR" dirty="0"/>
              <a:t>2019 - 2020</a:t>
            </a:r>
          </a:p>
          <a:p>
            <a:r>
              <a:rPr lang="fr-FR" sz="1000" dirty="0"/>
              <a:t>KaaS : Google Anthos, OpenShift V4, VMware </a:t>
            </a:r>
            <a:r>
              <a:rPr lang="fr-FR" sz="1000" dirty="0" err="1"/>
              <a:t>Tanzu</a:t>
            </a:r>
            <a:endParaRPr lang="fr-FR" sz="1000" dirty="0"/>
          </a:p>
        </p:txBody>
      </p:sp>
    </p:spTree>
    <p:extLst>
      <p:ext uri="{BB962C8B-B14F-4D97-AF65-F5344CB8AC3E}">
        <p14:creationId xmlns:p14="http://schemas.microsoft.com/office/powerpoint/2010/main" val="1248316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8C5D-1A83-446E-B3B3-441007A37FD6}"/>
              </a:ext>
            </a:extLst>
          </p:cNvPr>
          <p:cNvSpPr>
            <a:spLocks noGrp="1"/>
          </p:cNvSpPr>
          <p:nvPr>
            <p:ph type="title"/>
          </p:nvPr>
        </p:nvSpPr>
        <p:spPr>
          <a:xfrm>
            <a:off x="841247" y="978619"/>
            <a:ext cx="3410712" cy="1106424"/>
          </a:xfrm>
        </p:spPr>
        <p:txBody>
          <a:bodyPr>
            <a:normAutofit/>
          </a:bodyPr>
          <a:lstStyle/>
          <a:p>
            <a:r>
              <a:rPr lang="fr-FR" sz="3100" dirty="0"/>
              <a:t>Les avantages de Kubernetes</a:t>
            </a:r>
            <a:endParaRPr lang="en-US" sz="3100" dirty="0"/>
          </a:p>
        </p:txBody>
      </p:sp>
      <p:sp>
        <p:nvSpPr>
          <p:cNvPr id="4120" name="Content Placeholder 4101">
            <a:extLst>
              <a:ext uri="{FF2B5EF4-FFF2-40B4-BE49-F238E27FC236}">
                <a16:creationId xmlns:a16="http://schemas.microsoft.com/office/drawing/2014/main" id="{36F2EF1A-1925-4095-B205-8566EADEA46F}"/>
              </a:ext>
            </a:extLst>
          </p:cNvPr>
          <p:cNvSpPr>
            <a:spLocks noGrp="1"/>
          </p:cNvSpPr>
          <p:nvPr>
            <p:ph idx="1"/>
          </p:nvPr>
        </p:nvSpPr>
        <p:spPr>
          <a:xfrm>
            <a:off x="841248" y="2252870"/>
            <a:ext cx="3664077" cy="3560251"/>
          </a:xfrm>
        </p:spPr>
        <p:txBody>
          <a:bodyPr>
            <a:normAutofit/>
          </a:bodyPr>
          <a:lstStyle/>
          <a:p>
            <a:r>
              <a:rPr lang="fr-FR" sz="1600" dirty="0"/>
              <a:t>Résilience  et sécurité by design</a:t>
            </a:r>
          </a:p>
          <a:p>
            <a:r>
              <a:rPr lang="fr-FR" sz="1600" dirty="0"/>
              <a:t>Open source et fonctionnement en API </a:t>
            </a:r>
            <a:r>
              <a:rPr lang="fr-FR" sz="1600" dirty="0">
                <a:sym typeface="Wingdings" panose="05000000000000000000" pitchFamily="2" charset="2"/>
              </a:rPr>
              <a:t> Pas de </a:t>
            </a:r>
            <a:r>
              <a:rPr lang="fr-FR" sz="1600" dirty="0" err="1">
                <a:sym typeface="Wingdings" panose="05000000000000000000" pitchFamily="2" charset="2"/>
              </a:rPr>
              <a:t>vendor</a:t>
            </a:r>
            <a:r>
              <a:rPr lang="fr-FR" sz="1600" dirty="0">
                <a:sym typeface="Wingdings" panose="05000000000000000000" pitchFamily="2" charset="2"/>
              </a:rPr>
              <a:t> </a:t>
            </a:r>
            <a:r>
              <a:rPr lang="fr-FR" sz="1600" dirty="0" err="1">
                <a:sym typeface="Wingdings" panose="05000000000000000000" pitchFamily="2" charset="2"/>
              </a:rPr>
              <a:t>locking</a:t>
            </a:r>
            <a:r>
              <a:rPr lang="fr-FR" sz="1600" dirty="0">
                <a:sym typeface="Wingdings" panose="05000000000000000000" pitchFamily="2" charset="2"/>
              </a:rPr>
              <a:t>, pas cloud </a:t>
            </a:r>
            <a:r>
              <a:rPr lang="fr-FR" sz="1600" dirty="0" err="1">
                <a:sym typeface="Wingdings" panose="05000000000000000000" pitchFamily="2" charset="2"/>
              </a:rPr>
              <a:t>locking</a:t>
            </a:r>
            <a:endParaRPr lang="fr-FR" sz="1600" dirty="0">
              <a:sym typeface="Wingdings" panose="05000000000000000000" pitchFamily="2" charset="2"/>
            </a:endParaRPr>
          </a:p>
          <a:p>
            <a:r>
              <a:rPr lang="fr-FR" sz="1600" dirty="0">
                <a:sym typeface="Wingdings" panose="05000000000000000000" pitchFamily="2" charset="2"/>
              </a:rPr>
              <a:t>Utilisation du format OCI  compatible avec toutes les technologies de conteneurisation</a:t>
            </a:r>
          </a:p>
          <a:p>
            <a:r>
              <a:rPr lang="fr-FR" sz="1600" dirty="0">
                <a:sym typeface="Wingdings" panose="05000000000000000000" pitchFamily="2" charset="2"/>
              </a:rPr>
              <a:t>Auto </a:t>
            </a:r>
            <a:r>
              <a:rPr lang="fr-FR" sz="1600" dirty="0" err="1">
                <a:sym typeface="Wingdings" panose="05000000000000000000" pitchFamily="2" charset="2"/>
              </a:rPr>
              <a:t>scalling</a:t>
            </a:r>
            <a:r>
              <a:rPr lang="fr-FR" sz="1600" dirty="0">
                <a:sym typeface="Wingdings" panose="05000000000000000000" pitchFamily="2" charset="2"/>
              </a:rPr>
              <a:t> et service </a:t>
            </a:r>
            <a:r>
              <a:rPr lang="fr-FR" sz="1600" dirty="0" err="1">
                <a:sym typeface="Wingdings" panose="05000000000000000000" pitchFamily="2" charset="2"/>
              </a:rPr>
              <a:t>discovery</a:t>
            </a:r>
            <a:endParaRPr lang="fr-FR" sz="1600" dirty="0">
              <a:sym typeface="Wingdings" panose="05000000000000000000" pitchFamily="2" charset="2"/>
            </a:endParaRPr>
          </a:p>
          <a:p>
            <a:r>
              <a:rPr lang="fr-FR" sz="1600" dirty="0">
                <a:sym typeface="Wingdings" panose="05000000000000000000" pitchFamily="2" charset="2"/>
              </a:rPr>
              <a:t>La portabilité</a:t>
            </a:r>
          </a:p>
          <a:p>
            <a:r>
              <a:rPr lang="fr-FR" sz="1600" dirty="0">
                <a:sym typeface="Wingdings" panose="05000000000000000000" pitchFamily="2" charset="2"/>
              </a:rPr>
              <a:t>Le déploiement zéro down time</a:t>
            </a:r>
          </a:p>
          <a:p>
            <a:r>
              <a:rPr lang="fr-FR" sz="1600" dirty="0">
                <a:sym typeface="Wingdings" panose="05000000000000000000" pitchFamily="2" charset="2"/>
              </a:rPr>
              <a:t>Ecosystème riche</a:t>
            </a:r>
          </a:p>
        </p:txBody>
      </p:sp>
      <p:sp>
        <p:nvSpPr>
          <p:cNvPr id="3" name="Espace réservé de la date 2">
            <a:extLst>
              <a:ext uri="{FF2B5EF4-FFF2-40B4-BE49-F238E27FC236}">
                <a16:creationId xmlns:a16="http://schemas.microsoft.com/office/drawing/2014/main" id="{DEB3BD10-98C6-43B4-9098-3043A6487149}"/>
              </a:ext>
            </a:extLst>
          </p:cNvPr>
          <p:cNvSpPr>
            <a:spLocks noGrp="1"/>
          </p:cNvSpPr>
          <p:nvPr>
            <p:ph type="dt" sz="half" idx="10"/>
          </p:nvPr>
        </p:nvSpPr>
        <p:spPr/>
        <p:txBody>
          <a:bodyPr/>
          <a:lstStyle/>
          <a:p>
            <a:fld id="{2A05E5ED-DC1D-40D8-B0E2-8930660006A6}" type="datetime1">
              <a:rPr lang="en-US" smtClean="0"/>
              <a:t>8/16/2022</a:t>
            </a:fld>
            <a:endParaRPr lang="en-US"/>
          </a:p>
        </p:txBody>
      </p:sp>
      <p:sp>
        <p:nvSpPr>
          <p:cNvPr id="4" name="Espace réservé du pied de page 3">
            <a:extLst>
              <a:ext uri="{FF2B5EF4-FFF2-40B4-BE49-F238E27FC236}">
                <a16:creationId xmlns:a16="http://schemas.microsoft.com/office/drawing/2014/main" id="{7D3A47DA-DC59-4C1A-A3BE-BAE50978F297}"/>
              </a:ext>
            </a:extLst>
          </p:cNvPr>
          <p:cNvSpPr>
            <a:spLocks noGrp="1"/>
          </p:cNvSpPr>
          <p:nvPr>
            <p:ph type="ftr" sz="quarter" idx="11"/>
          </p:nvPr>
        </p:nvSpPr>
        <p:spPr/>
        <p:txBody>
          <a:bodyPr/>
          <a:lstStyle/>
          <a:p>
            <a:r>
              <a:rPr lang="en-US"/>
              <a:t>Kubernetes les bases | Eazytraining</a:t>
            </a:r>
          </a:p>
        </p:txBody>
      </p:sp>
      <p:sp>
        <p:nvSpPr>
          <p:cNvPr id="5" name="Espace réservé du numéro de diapositive 4">
            <a:extLst>
              <a:ext uri="{FF2B5EF4-FFF2-40B4-BE49-F238E27FC236}">
                <a16:creationId xmlns:a16="http://schemas.microsoft.com/office/drawing/2014/main" id="{F253389E-A171-4E9A-99FB-8510EE205EF2}"/>
              </a:ext>
            </a:extLst>
          </p:cNvPr>
          <p:cNvSpPr>
            <a:spLocks noGrp="1"/>
          </p:cNvSpPr>
          <p:nvPr>
            <p:ph type="sldNum" sz="quarter" idx="12"/>
          </p:nvPr>
        </p:nvSpPr>
        <p:spPr/>
        <p:txBody>
          <a:bodyPr/>
          <a:lstStyle/>
          <a:p>
            <a:fld id="{B2DC25EE-239B-4C5F-AAD1-255A7D5F1EE2}" type="slidenum">
              <a:rPr lang="en-US" smtClean="0"/>
              <a:t>12</a:t>
            </a:fld>
            <a:endParaRPr lang="en-US"/>
          </a:p>
        </p:txBody>
      </p:sp>
      <p:pic>
        <p:nvPicPr>
          <p:cNvPr id="9" name="Image 8">
            <a:extLst>
              <a:ext uri="{FF2B5EF4-FFF2-40B4-BE49-F238E27FC236}">
                <a16:creationId xmlns:a16="http://schemas.microsoft.com/office/drawing/2014/main" id="{14ABBFE3-E986-114B-8EB2-B1D1589D2DC2}"/>
              </a:ext>
            </a:extLst>
          </p:cNvPr>
          <p:cNvPicPr>
            <a:picLocks noChangeAspect="1"/>
          </p:cNvPicPr>
          <p:nvPr/>
        </p:nvPicPr>
        <p:blipFill>
          <a:blip r:embed="rId2"/>
          <a:stretch>
            <a:fillRect/>
          </a:stretch>
        </p:blipFill>
        <p:spPr>
          <a:xfrm>
            <a:off x="5120630" y="1697407"/>
            <a:ext cx="4010365" cy="3172244"/>
          </a:xfrm>
          <a:prstGeom prst="rect">
            <a:avLst/>
          </a:prstGeom>
        </p:spPr>
      </p:pic>
      <p:sp>
        <p:nvSpPr>
          <p:cNvPr id="10" name="Espace réservé du contenu 3">
            <a:extLst>
              <a:ext uri="{FF2B5EF4-FFF2-40B4-BE49-F238E27FC236}">
                <a16:creationId xmlns:a16="http://schemas.microsoft.com/office/drawing/2014/main" id="{18307987-A8A2-274F-B11E-79E318E1DAA7}"/>
              </a:ext>
            </a:extLst>
          </p:cNvPr>
          <p:cNvSpPr txBox="1">
            <a:spLocks/>
          </p:cNvSpPr>
          <p:nvPr/>
        </p:nvSpPr>
        <p:spPr>
          <a:xfrm>
            <a:off x="8717544" y="1971945"/>
            <a:ext cx="2741885" cy="360040"/>
          </a:xfrm>
          <a:prstGeom prst="rect">
            <a:avLst/>
          </a:prstGeom>
        </p:spPr>
        <p:txBody>
          <a:bodyPr>
            <a:noAutofit/>
          </a:bodyPr>
          <a:lstStyle>
            <a:lvl1pPr marL="0" indent="0" algn="l" defTabSz="914400" rtl="0" eaLnBrk="1" latinLnBrk="0" hangingPunct="1">
              <a:lnSpc>
                <a:spcPct val="90000"/>
              </a:lnSpc>
              <a:spcBef>
                <a:spcPts val="1000"/>
              </a:spcBef>
              <a:buFont typeface="Police système"/>
              <a:buNone/>
              <a:tabLst/>
              <a:defRPr sz="1600" b="0" i="0" u="none" kern="1200" baseline="0">
                <a:solidFill>
                  <a:srgbClr val="001A70"/>
                </a:solidFill>
                <a:latin typeface="Work Sans Light"/>
                <a:ea typeface="+mn-ea"/>
                <a:cs typeface="Work Sans Light"/>
              </a:defRPr>
            </a:lvl1pPr>
            <a:lvl2pPr marL="539750" indent="-184150" algn="l" defTabSz="914400" rtl="0" eaLnBrk="1" latinLnBrk="0" hangingPunct="1">
              <a:lnSpc>
                <a:spcPct val="90000"/>
              </a:lnSpc>
              <a:spcBef>
                <a:spcPts val="500"/>
              </a:spcBef>
              <a:buFont typeface="Arial"/>
              <a:buChar char="•"/>
              <a:tabLst/>
              <a:defRPr sz="1600" b="0" i="0" kern="1200" baseline="0">
                <a:solidFill>
                  <a:srgbClr val="001A70"/>
                </a:solidFill>
                <a:latin typeface="Work Sans Light"/>
                <a:ea typeface="+mn-ea"/>
                <a:cs typeface="Work Sans Light"/>
              </a:defRPr>
            </a:lvl2pPr>
            <a:lvl3pPr marL="898525" indent="-187325" algn="l" defTabSz="914400" rtl="0" eaLnBrk="1" latinLnBrk="0" hangingPunct="1">
              <a:lnSpc>
                <a:spcPct val="90000"/>
              </a:lnSpc>
              <a:spcBef>
                <a:spcPts val="500"/>
              </a:spcBef>
              <a:buFont typeface="Lucida Grande"/>
              <a:buChar char="-"/>
              <a:tabLst/>
              <a:defRPr sz="1400" b="0" i="0" kern="1200" baseline="0">
                <a:solidFill>
                  <a:srgbClr val="001A70"/>
                </a:solidFill>
                <a:latin typeface="Work Sans Light"/>
                <a:ea typeface="+mn-ea"/>
                <a:cs typeface="Work Sans Light"/>
              </a:defRPr>
            </a:lvl3pPr>
            <a:lvl4pPr marL="1257300" indent="-180975" algn="l" defTabSz="914400" rtl="0" eaLnBrk="1" latinLnBrk="0" hangingPunct="1">
              <a:lnSpc>
                <a:spcPct val="90000"/>
              </a:lnSpc>
              <a:spcBef>
                <a:spcPts val="500"/>
              </a:spcBef>
              <a:buFont typeface="Arial"/>
              <a:buChar char="•"/>
              <a:tabLst/>
              <a:defRPr sz="1400" b="0" i="0" kern="1200" baseline="0">
                <a:solidFill>
                  <a:srgbClr val="001A70"/>
                </a:solidFill>
                <a:latin typeface="Work Sans Light"/>
                <a:ea typeface="+mn-ea"/>
                <a:cs typeface="Work Sans Light"/>
              </a:defRPr>
            </a:lvl4pPr>
            <a:lvl5pPr marL="1616075" indent="-184150" algn="l" defTabSz="914400" rtl="0" eaLnBrk="1" latinLnBrk="0" hangingPunct="1">
              <a:lnSpc>
                <a:spcPct val="90000"/>
              </a:lnSpc>
              <a:spcBef>
                <a:spcPts val="500"/>
              </a:spcBef>
              <a:buFont typeface="Lucida Grande"/>
              <a:buChar char="-"/>
              <a:tabLst/>
              <a:defRPr sz="1200" b="0" i="0" kern="1200" baseline="0">
                <a:solidFill>
                  <a:srgbClr val="001A70"/>
                </a:solidFill>
                <a:latin typeface="Work Sans Light"/>
                <a:ea typeface="+mn-ea"/>
                <a:cs typeface="Work Sans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dirty="0">
                <a:solidFill>
                  <a:schemeClr val="tx1"/>
                </a:solidFill>
                <a:latin typeface="+mn-lt"/>
                <a:cs typeface="+mn-cs"/>
                <a:sym typeface="Wingdings" panose="05000000000000000000" pitchFamily="2" charset="2"/>
              </a:rPr>
              <a:t>Auto monitoring</a:t>
            </a:r>
          </a:p>
        </p:txBody>
      </p:sp>
      <p:sp>
        <p:nvSpPr>
          <p:cNvPr id="11" name="Espace réservé du contenu 3">
            <a:extLst>
              <a:ext uri="{FF2B5EF4-FFF2-40B4-BE49-F238E27FC236}">
                <a16:creationId xmlns:a16="http://schemas.microsoft.com/office/drawing/2014/main" id="{8CE270CF-2072-7240-9898-6A7274B91560}"/>
              </a:ext>
            </a:extLst>
          </p:cNvPr>
          <p:cNvSpPr txBox="1">
            <a:spLocks/>
          </p:cNvSpPr>
          <p:nvPr/>
        </p:nvSpPr>
        <p:spPr>
          <a:xfrm>
            <a:off x="9199202" y="2708241"/>
            <a:ext cx="2455127" cy="360040"/>
          </a:xfrm>
          <a:prstGeom prst="rect">
            <a:avLst/>
          </a:prstGeom>
        </p:spPr>
        <p:txBody>
          <a:bodyPr vert="horz" lIns="0" tIns="0" rIns="0" bIns="0" rtlCol="0">
            <a:noAutofit/>
          </a:bodyPr>
          <a:lstStyle>
            <a:lvl1pPr marL="0" indent="0" algn="l" defTabSz="914400" rtl="0" eaLnBrk="1" latinLnBrk="0" hangingPunct="1">
              <a:spcBef>
                <a:spcPts val="200"/>
              </a:spcBef>
              <a:spcAft>
                <a:spcPts val="0"/>
              </a:spcAft>
              <a:buFontTx/>
              <a:buNone/>
              <a:defRPr sz="1100" b="1" kern="1200" baseline="0">
                <a:solidFill>
                  <a:schemeClr val="accent2"/>
                </a:solidFill>
                <a:latin typeface="+mn-lt"/>
                <a:ea typeface="+mn-ea"/>
                <a:cs typeface="+mn-cs"/>
              </a:defRPr>
            </a:lvl1pPr>
            <a:lvl2pPr marL="0" indent="0" algn="l" defTabSz="914400" rtl="0" eaLnBrk="1" latinLnBrk="0" hangingPunct="1">
              <a:spcBef>
                <a:spcPts val="200"/>
              </a:spcBef>
              <a:buFontTx/>
              <a:buNone/>
              <a:defRPr sz="1100" kern="1200" baseline="0">
                <a:solidFill>
                  <a:schemeClr val="accent4"/>
                </a:solidFill>
                <a:latin typeface="+mn-lt"/>
                <a:ea typeface="+mn-ea"/>
                <a:cs typeface="+mn-cs"/>
              </a:defRPr>
            </a:lvl2pPr>
            <a:lvl3pPr marL="118800" indent="-118800" algn="l" defTabSz="914400" rtl="0" eaLnBrk="1" latinLnBrk="0" hangingPunct="1">
              <a:spcBef>
                <a:spcPts val="200"/>
              </a:spcBef>
              <a:buFontTx/>
              <a:buBlip>
                <a:blip r:embed="rId3"/>
              </a:buBlip>
              <a:defRPr sz="1100" kern="1200" baseline="0">
                <a:solidFill>
                  <a:schemeClr val="accent4"/>
                </a:solidFill>
                <a:latin typeface="+mn-lt"/>
                <a:ea typeface="+mn-ea"/>
                <a:cs typeface="+mn-cs"/>
              </a:defRPr>
            </a:lvl3pPr>
            <a:lvl4pPr marL="216000" indent="-90000" algn="l" defTabSz="914400" rtl="0" eaLnBrk="1" latinLnBrk="0" hangingPunct="1">
              <a:spcBef>
                <a:spcPts val="200"/>
              </a:spcBef>
              <a:buSzPct val="80000"/>
              <a:buFontTx/>
              <a:buBlip>
                <a:blip r:embed="rId4"/>
              </a:buBlip>
              <a:defRPr sz="900" kern="1200" baseline="0">
                <a:solidFill>
                  <a:schemeClr val="accent4"/>
                </a:solidFill>
                <a:latin typeface="+mn-lt"/>
                <a:ea typeface="+mn-ea"/>
                <a:cs typeface="+mn-cs"/>
              </a:defRPr>
            </a:lvl4pPr>
            <a:lvl5pPr marL="216000" indent="-90488" algn="l" defTabSz="914400" rtl="0" eaLnBrk="1" latinLnBrk="0" hangingPunct="1">
              <a:spcBef>
                <a:spcPts val="200"/>
              </a:spcBef>
              <a:buClr>
                <a:schemeClr val="accent1"/>
              </a:buClr>
              <a:buSzPct val="70000"/>
              <a:buFontTx/>
              <a:buBlip>
                <a:blip r:embed="rId5"/>
              </a:buBlip>
              <a:defRPr sz="900" kern="1200" baseline="0">
                <a:solidFill>
                  <a:schemeClr val="accent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ts val="1000"/>
              </a:spcBef>
            </a:pPr>
            <a:r>
              <a:rPr lang="fr-FR" sz="1500" b="0" dirty="0">
                <a:solidFill>
                  <a:schemeClr val="tx1"/>
                </a:solidFill>
                <a:sym typeface="Wingdings" panose="05000000000000000000" pitchFamily="2" charset="2"/>
              </a:rPr>
              <a:t>Retour arrière automatisé</a:t>
            </a:r>
          </a:p>
        </p:txBody>
      </p:sp>
      <p:sp>
        <p:nvSpPr>
          <p:cNvPr id="12" name="Espace réservé du contenu 3">
            <a:extLst>
              <a:ext uri="{FF2B5EF4-FFF2-40B4-BE49-F238E27FC236}">
                <a16:creationId xmlns:a16="http://schemas.microsoft.com/office/drawing/2014/main" id="{AC700FBC-9A93-224B-9451-D3E37B471F91}"/>
              </a:ext>
            </a:extLst>
          </p:cNvPr>
          <p:cNvSpPr txBox="1">
            <a:spLocks/>
          </p:cNvSpPr>
          <p:nvPr/>
        </p:nvSpPr>
        <p:spPr>
          <a:xfrm>
            <a:off x="9271015" y="3614218"/>
            <a:ext cx="4211960" cy="360040"/>
          </a:xfrm>
          <a:prstGeom prst="rect">
            <a:avLst/>
          </a:prstGeom>
        </p:spPr>
        <p:txBody>
          <a:bodyPr vert="horz" lIns="0" tIns="0" rIns="0" bIns="0" rtlCol="0">
            <a:noAutofit/>
          </a:bodyPr>
          <a:lstStyle>
            <a:lvl1pPr marL="0" indent="0" algn="l" defTabSz="914400" rtl="0" eaLnBrk="1" latinLnBrk="0" hangingPunct="1">
              <a:spcBef>
                <a:spcPts val="200"/>
              </a:spcBef>
              <a:spcAft>
                <a:spcPts val="0"/>
              </a:spcAft>
              <a:buFontTx/>
              <a:buNone/>
              <a:defRPr sz="1100" b="1" kern="1200" baseline="0">
                <a:solidFill>
                  <a:schemeClr val="accent2"/>
                </a:solidFill>
                <a:latin typeface="+mn-lt"/>
                <a:ea typeface="+mn-ea"/>
                <a:cs typeface="+mn-cs"/>
              </a:defRPr>
            </a:lvl1pPr>
            <a:lvl2pPr marL="0" indent="0" algn="l" defTabSz="914400" rtl="0" eaLnBrk="1" latinLnBrk="0" hangingPunct="1">
              <a:spcBef>
                <a:spcPts val="200"/>
              </a:spcBef>
              <a:buFontTx/>
              <a:buNone/>
              <a:defRPr sz="1100" kern="1200" baseline="0">
                <a:solidFill>
                  <a:schemeClr val="accent4"/>
                </a:solidFill>
                <a:latin typeface="+mn-lt"/>
                <a:ea typeface="+mn-ea"/>
                <a:cs typeface="+mn-cs"/>
              </a:defRPr>
            </a:lvl2pPr>
            <a:lvl3pPr marL="118800" indent="-118800" algn="l" defTabSz="914400" rtl="0" eaLnBrk="1" latinLnBrk="0" hangingPunct="1">
              <a:spcBef>
                <a:spcPts val="200"/>
              </a:spcBef>
              <a:buFontTx/>
              <a:buBlip>
                <a:blip r:embed="rId3"/>
              </a:buBlip>
              <a:defRPr sz="1100" kern="1200" baseline="0">
                <a:solidFill>
                  <a:schemeClr val="accent4"/>
                </a:solidFill>
                <a:latin typeface="+mn-lt"/>
                <a:ea typeface="+mn-ea"/>
                <a:cs typeface="+mn-cs"/>
              </a:defRPr>
            </a:lvl3pPr>
            <a:lvl4pPr marL="216000" indent="-90000" algn="l" defTabSz="914400" rtl="0" eaLnBrk="1" latinLnBrk="0" hangingPunct="1">
              <a:spcBef>
                <a:spcPts val="200"/>
              </a:spcBef>
              <a:buSzPct val="80000"/>
              <a:buFontTx/>
              <a:buBlip>
                <a:blip r:embed="rId4"/>
              </a:buBlip>
              <a:defRPr sz="900" kern="1200" baseline="0">
                <a:solidFill>
                  <a:schemeClr val="accent4"/>
                </a:solidFill>
                <a:latin typeface="+mn-lt"/>
                <a:ea typeface="+mn-ea"/>
                <a:cs typeface="+mn-cs"/>
              </a:defRPr>
            </a:lvl4pPr>
            <a:lvl5pPr marL="216000" indent="-90488" algn="l" defTabSz="914400" rtl="0" eaLnBrk="1" latinLnBrk="0" hangingPunct="1">
              <a:spcBef>
                <a:spcPts val="200"/>
              </a:spcBef>
              <a:buClr>
                <a:schemeClr val="accent1"/>
              </a:buClr>
              <a:buSzPct val="70000"/>
              <a:buFontTx/>
              <a:buBlip>
                <a:blip r:embed="rId5"/>
              </a:buBlip>
              <a:defRPr sz="900" kern="1200" baseline="0">
                <a:solidFill>
                  <a:schemeClr val="accent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ts val="1000"/>
              </a:spcBef>
            </a:pPr>
            <a:r>
              <a:rPr lang="fr-FR" sz="1500" b="0" dirty="0">
                <a:solidFill>
                  <a:schemeClr val="tx1"/>
                </a:solidFill>
                <a:sym typeface="Wingdings" panose="05000000000000000000" pitchFamily="2" charset="2"/>
              </a:rPr>
              <a:t>Auto </a:t>
            </a:r>
            <a:r>
              <a:rPr lang="fr-FR" sz="1500" b="0" dirty="0" err="1">
                <a:solidFill>
                  <a:schemeClr val="tx1"/>
                </a:solidFill>
                <a:sym typeface="Wingdings" panose="05000000000000000000" pitchFamily="2" charset="2"/>
              </a:rPr>
              <a:t>scaling</a:t>
            </a:r>
            <a:endParaRPr lang="fr-FR" sz="1500" b="0" dirty="0">
              <a:solidFill>
                <a:schemeClr val="tx1"/>
              </a:solidFill>
              <a:sym typeface="Wingdings" panose="05000000000000000000" pitchFamily="2" charset="2"/>
            </a:endParaRPr>
          </a:p>
        </p:txBody>
      </p:sp>
      <p:sp>
        <p:nvSpPr>
          <p:cNvPr id="13" name="Espace réservé du contenu 3">
            <a:extLst>
              <a:ext uri="{FF2B5EF4-FFF2-40B4-BE49-F238E27FC236}">
                <a16:creationId xmlns:a16="http://schemas.microsoft.com/office/drawing/2014/main" id="{AC3F5D90-A682-FE4C-9181-B62E5B83CADF}"/>
              </a:ext>
            </a:extLst>
          </p:cNvPr>
          <p:cNvSpPr txBox="1">
            <a:spLocks/>
          </p:cNvSpPr>
          <p:nvPr/>
        </p:nvSpPr>
        <p:spPr>
          <a:xfrm>
            <a:off x="8910975" y="4400633"/>
            <a:ext cx="2743354" cy="360040"/>
          </a:xfrm>
          <a:prstGeom prst="rect">
            <a:avLst/>
          </a:prstGeom>
        </p:spPr>
        <p:txBody>
          <a:bodyPr vert="horz" lIns="0" tIns="0" rIns="0" bIns="0" rtlCol="0">
            <a:noAutofit/>
          </a:bodyPr>
          <a:lstStyle>
            <a:lvl1pPr marL="0" indent="0" algn="l" defTabSz="914400" rtl="0" eaLnBrk="1" latinLnBrk="0" hangingPunct="1">
              <a:spcBef>
                <a:spcPts val="200"/>
              </a:spcBef>
              <a:spcAft>
                <a:spcPts val="0"/>
              </a:spcAft>
              <a:buFontTx/>
              <a:buNone/>
              <a:defRPr sz="1100" b="1" kern="1200" baseline="0">
                <a:solidFill>
                  <a:schemeClr val="accent2"/>
                </a:solidFill>
                <a:latin typeface="+mn-lt"/>
                <a:ea typeface="+mn-ea"/>
                <a:cs typeface="+mn-cs"/>
              </a:defRPr>
            </a:lvl1pPr>
            <a:lvl2pPr marL="0" indent="0" algn="l" defTabSz="914400" rtl="0" eaLnBrk="1" latinLnBrk="0" hangingPunct="1">
              <a:spcBef>
                <a:spcPts val="200"/>
              </a:spcBef>
              <a:buFontTx/>
              <a:buNone/>
              <a:defRPr sz="1100" kern="1200" baseline="0">
                <a:solidFill>
                  <a:schemeClr val="accent4"/>
                </a:solidFill>
                <a:latin typeface="+mn-lt"/>
                <a:ea typeface="+mn-ea"/>
                <a:cs typeface="+mn-cs"/>
              </a:defRPr>
            </a:lvl2pPr>
            <a:lvl3pPr marL="118800" indent="-118800" algn="l" defTabSz="914400" rtl="0" eaLnBrk="1" latinLnBrk="0" hangingPunct="1">
              <a:spcBef>
                <a:spcPts val="200"/>
              </a:spcBef>
              <a:buFontTx/>
              <a:buBlip>
                <a:blip r:embed="rId3"/>
              </a:buBlip>
              <a:defRPr sz="1100" kern="1200" baseline="0">
                <a:solidFill>
                  <a:schemeClr val="accent4"/>
                </a:solidFill>
                <a:latin typeface="+mn-lt"/>
                <a:ea typeface="+mn-ea"/>
                <a:cs typeface="+mn-cs"/>
              </a:defRPr>
            </a:lvl3pPr>
            <a:lvl4pPr marL="216000" indent="-90000" algn="l" defTabSz="914400" rtl="0" eaLnBrk="1" latinLnBrk="0" hangingPunct="1">
              <a:spcBef>
                <a:spcPts val="200"/>
              </a:spcBef>
              <a:buSzPct val="80000"/>
              <a:buFontTx/>
              <a:buBlip>
                <a:blip r:embed="rId4"/>
              </a:buBlip>
              <a:defRPr sz="900" kern="1200" baseline="0">
                <a:solidFill>
                  <a:schemeClr val="accent4"/>
                </a:solidFill>
                <a:latin typeface="+mn-lt"/>
                <a:ea typeface="+mn-ea"/>
                <a:cs typeface="+mn-cs"/>
              </a:defRPr>
            </a:lvl4pPr>
            <a:lvl5pPr marL="216000" indent="-90488" algn="l" defTabSz="914400" rtl="0" eaLnBrk="1" latinLnBrk="0" hangingPunct="1">
              <a:spcBef>
                <a:spcPts val="200"/>
              </a:spcBef>
              <a:buClr>
                <a:schemeClr val="accent1"/>
              </a:buClr>
              <a:buSzPct val="70000"/>
              <a:buFontTx/>
              <a:buBlip>
                <a:blip r:embed="rId5"/>
              </a:buBlip>
              <a:defRPr sz="900" kern="1200" baseline="0">
                <a:solidFill>
                  <a:schemeClr val="accent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sz="1500" b="0" dirty="0">
                <a:solidFill>
                  <a:schemeClr val="tx1"/>
                </a:solidFill>
                <a:sym typeface="Wingdings" panose="05000000000000000000" pitchFamily="2" charset="2"/>
              </a:rPr>
              <a:t>Répartition de charge</a:t>
            </a:r>
          </a:p>
        </p:txBody>
      </p:sp>
    </p:spTree>
    <p:extLst>
      <p:ext uri="{BB962C8B-B14F-4D97-AF65-F5344CB8AC3E}">
        <p14:creationId xmlns:p14="http://schemas.microsoft.com/office/powerpoint/2010/main" val="69576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8C5D-1A83-446E-B3B3-441007A37FD6}"/>
              </a:ext>
            </a:extLst>
          </p:cNvPr>
          <p:cNvSpPr>
            <a:spLocks noGrp="1"/>
          </p:cNvSpPr>
          <p:nvPr>
            <p:ph type="title"/>
          </p:nvPr>
        </p:nvSpPr>
        <p:spPr>
          <a:xfrm>
            <a:off x="841247" y="978619"/>
            <a:ext cx="3410712" cy="1106424"/>
          </a:xfrm>
        </p:spPr>
        <p:txBody>
          <a:bodyPr>
            <a:normAutofit/>
          </a:bodyPr>
          <a:lstStyle/>
          <a:p>
            <a:r>
              <a:rPr lang="fr-FR" sz="3100" dirty="0"/>
              <a:t>Les cas d’usage de Kubernetes</a:t>
            </a:r>
            <a:endParaRPr lang="en-US" sz="3100" dirty="0"/>
          </a:p>
        </p:txBody>
      </p:sp>
      <p:sp>
        <p:nvSpPr>
          <p:cNvPr id="4120" name="Content Placeholder 4101">
            <a:extLst>
              <a:ext uri="{FF2B5EF4-FFF2-40B4-BE49-F238E27FC236}">
                <a16:creationId xmlns:a16="http://schemas.microsoft.com/office/drawing/2014/main" id="{36F2EF1A-1925-4095-B205-8566EADEA46F}"/>
              </a:ext>
            </a:extLst>
          </p:cNvPr>
          <p:cNvSpPr>
            <a:spLocks noGrp="1"/>
          </p:cNvSpPr>
          <p:nvPr>
            <p:ph idx="1"/>
          </p:nvPr>
        </p:nvSpPr>
        <p:spPr>
          <a:xfrm>
            <a:off x="841248" y="2252870"/>
            <a:ext cx="3412219" cy="3560251"/>
          </a:xfrm>
        </p:spPr>
        <p:txBody>
          <a:bodyPr>
            <a:normAutofit/>
          </a:bodyPr>
          <a:lstStyle/>
          <a:p>
            <a:pPr>
              <a:lnSpc>
                <a:spcPct val="100000"/>
              </a:lnSpc>
            </a:pPr>
            <a:r>
              <a:rPr lang="fr-FR" sz="1600" dirty="0"/>
              <a:t>Micro services</a:t>
            </a:r>
          </a:p>
          <a:p>
            <a:pPr>
              <a:lnSpc>
                <a:spcPct val="100000"/>
              </a:lnSpc>
            </a:pPr>
            <a:r>
              <a:rPr lang="fr-FR" sz="1600" dirty="0" err="1"/>
              <a:t>DevSecOps</a:t>
            </a:r>
            <a:endParaRPr lang="fr-FR" sz="1600" dirty="0"/>
          </a:p>
          <a:p>
            <a:pPr>
              <a:lnSpc>
                <a:spcPct val="100000"/>
              </a:lnSpc>
            </a:pPr>
            <a:r>
              <a:rPr lang="fr-FR" sz="1600" dirty="0"/>
              <a:t>Machine Learning / IA</a:t>
            </a:r>
          </a:p>
          <a:p>
            <a:pPr>
              <a:lnSpc>
                <a:spcPct val="100000"/>
              </a:lnSpc>
            </a:pPr>
            <a:r>
              <a:rPr lang="fr-FR" sz="1600" dirty="0"/>
              <a:t>IOT / Block Chain</a:t>
            </a:r>
          </a:p>
          <a:p>
            <a:pPr>
              <a:lnSpc>
                <a:spcPct val="100000"/>
              </a:lnSpc>
            </a:pPr>
            <a:r>
              <a:rPr lang="fr-FR" sz="1600" dirty="0"/>
              <a:t>Architectures Cloud Native / </a:t>
            </a:r>
            <a:r>
              <a:rPr lang="fr-FR" sz="1600" dirty="0" err="1"/>
              <a:t>Serverless</a:t>
            </a:r>
            <a:endParaRPr lang="fr-FR" sz="1600" dirty="0"/>
          </a:p>
          <a:p>
            <a:pPr>
              <a:lnSpc>
                <a:spcPct val="100000"/>
              </a:lnSpc>
            </a:pPr>
            <a:r>
              <a:rPr lang="fr-FR" sz="1600" dirty="0"/>
              <a:t>Migration vers le cloud</a:t>
            </a:r>
          </a:p>
          <a:p>
            <a:pPr>
              <a:lnSpc>
                <a:spcPct val="100000"/>
              </a:lnSpc>
            </a:pPr>
            <a:r>
              <a:rPr lang="fr-FR" sz="1600" dirty="0"/>
              <a:t>Calculs lourds</a:t>
            </a:r>
          </a:p>
          <a:p>
            <a:pPr>
              <a:lnSpc>
                <a:spcPct val="100000"/>
              </a:lnSpc>
            </a:pPr>
            <a:r>
              <a:rPr lang="fr-FR" sz="1600" dirty="0"/>
              <a:t>EDGE </a:t>
            </a:r>
            <a:r>
              <a:rPr lang="fr-FR" sz="1600" dirty="0" err="1"/>
              <a:t>Computing</a:t>
            </a:r>
            <a:endParaRPr lang="fr-FR" sz="1600" dirty="0"/>
          </a:p>
          <a:p>
            <a:pPr>
              <a:lnSpc>
                <a:spcPct val="100000"/>
              </a:lnSpc>
            </a:pPr>
            <a:r>
              <a:rPr lang="en-US" sz="1600" dirty="0"/>
              <a:t>…</a:t>
            </a:r>
          </a:p>
        </p:txBody>
      </p:sp>
      <p:sp>
        <p:nvSpPr>
          <p:cNvPr id="4" name="Espace réservé de la date 3">
            <a:extLst>
              <a:ext uri="{FF2B5EF4-FFF2-40B4-BE49-F238E27FC236}">
                <a16:creationId xmlns:a16="http://schemas.microsoft.com/office/drawing/2014/main" id="{B9CBE0AC-241B-4AD3-88DD-CEE453489E0C}"/>
              </a:ext>
            </a:extLst>
          </p:cNvPr>
          <p:cNvSpPr>
            <a:spLocks noGrp="1"/>
          </p:cNvSpPr>
          <p:nvPr>
            <p:ph type="dt" sz="half" idx="10"/>
          </p:nvPr>
        </p:nvSpPr>
        <p:spPr/>
        <p:txBody>
          <a:bodyPr/>
          <a:lstStyle/>
          <a:p>
            <a:fld id="{CDEC377A-848A-46CF-91DF-2A00ABE7F9D8}" type="datetime1">
              <a:rPr lang="en-US" smtClean="0"/>
              <a:t>8/16/2022</a:t>
            </a:fld>
            <a:endParaRPr lang="en-US"/>
          </a:p>
        </p:txBody>
      </p:sp>
      <p:sp>
        <p:nvSpPr>
          <p:cNvPr id="5" name="Espace réservé du pied de page 4">
            <a:extLst>
              <a:ext uri="{FF2B5EF4-FFF2-40B4-BE49-F238E27FC236}">
                <a16:creationId xmlns:a16="http://schemas.microsoft.com/office/drawing/2014/main" id="{7E56F245-E013-4265-A8C6-8253C159E689}"/>
              </a:ext>
            </a:extLst>
          </p:cNvPr>
          <p:cNvSpPr>
            <a:spLocks noGrp="1"/>
          </p:cNvSpPr>
          <p:nvPr>
            <p:ph type="ftr" sz="quarter" idx="11"/>
          </p:nvPr>
        </p:nvSpPr>
        <p:spPr/>
        <p:txBody>
          <a:bodyPr/>
          <a:lstStyle/>
          <a:p>
            <a:r>
              <a:rPr lang="en-US"/>
              <a:t>Kubernetes les bases | Eazytraining</a:t>
            </a:r>
          </a:p>
        </p:txBody>
      </p:sp>
      <p:sp>
        <p:nvSpPr>
          <p:cNvPr id="6" name="Espace réservé du numéro de diapositive 5">
            <a:extLst>
              <a:ext uri="{FF2B5EF4-FFF2-40B4-BE49-F238E27FC236}">
                <a16:creationId xmlns:a16="http://schemas.microsoft.com/office/drawing/2014/main" id="{BC6BD0EE-D1FE-4A56-ABEA-79F907554568}"/>
              </a:ext>
            </a:extLst>
          </p:cNvPr>
          <p:cNvSpPr>
            <a:spLocks noGrp="1"/>
          </p:cNvSpPr>
          <p:nvPr>
            <p:ph type="sldNum" sz="quarter" idx="12"/>
          </p:nvPr>
        </p:nvSpPr>
        <p:spPr/>
        <p:txBody>
          <a:bodyPr/>
          <a:lstStyle/>
          <a:p>
            <a:fld id="{B2DC25EE-239B-4C5F-AAD1-255A7D5F1EE2}" type="slidenum">
              <a:rPr lang="en-US" smtClean="0"/>
              <a:t>13</a:t>
            </a:fld>
            <a:endParaRPr lang="en-US"/>
          </a:p>
        </p:txBody>
      </p:sp>
      <p:graphicFrame>
        <p:nvGraphicFramePr>
          <p:cNvPr id="3" name="Diagramme 2">
            <a:extLst>
              <a:ext uri="{FF2B5EF4-FFF2-40B4-BE49-F238E27FC236}">
                <a16:creationId xmlns:a16="http://schemas.microsoft.com/office/drawing/2014/main" id="{C3978B5C-6924-874C-A10F-E288BBED54BE}"/>
              </a:ext>
            </a:extLst>
          </p:cNvPr>
          <p:cNvGraphicFramePr/>
          <p:nvPr>
            <p:extLst>
              <p:ext uri="{D42A27DB-BD31-4B8C-83A1-F6EECF244321}">
                <p14:modId xmlns:p14="http://schemas.microsoft.com/office/powerpoint/2010/main" val="1371670094"/>
              </p:ext>
            </p:extLst>
          </p:nvPr>
        </p:nvGraphicFramePr>
        <p:xfrm>
          <a:off x="4495672"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Image 3">
            <a:extLst>
              <a:ext uri="{FF2B5EF4-FFF2-40B4-BE49-F238E27FC236}">
                <a16:creationId xmlns:a16="http://schemas.microsoft.com/office/drawing/2014/main" id="{83BAC7D0-7903-3C49-9A53-752C2C32E550}"/>
              </a:ext>
            </a:extLst>
          </p:cNvPr>
          <p:cNvPicPr>
            <a:picLocks noChangeAspect="1"/>
          </p:cNvPicPr>
          <p:nvPr/>
        </p:nvPicPr>
        <p:blipFill rotWithShape="1">
          <a:blip r:embed="rId7"/>
          <a:srcRect l="16833" r="17748" b="30236"/>
          <a:stretch/>
        </p:blipFill>
        <p:spPr>
          <a:xfrm>
            <a:off x="7823119" y="2929570"/>
            <a:ext cx="1478454" cy="1400376"/>
          </a:xfrm>
          <a:prstGeom prst="rect">
            <a:avLst/>
          </a:prstGeom>
        </p:spPr>
      </p:pic>
    </p:spTree>
    <p:extLst>
      <p:ext uri="{BB962C8B-B14F-4D97-AF65-F5344CB8AC3E}">
        <p14:creationId xmlns:p14="http://schemas.microsoft.com/office/powerpoint/2010/main" val="1732874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D97FD-32DE-4732-BDBF-4626EBAFD760}"/>
              </a:ext>
            </a:extLst>
          </p:cNvPr>
          <p:cNvSpPr>
            <a:spLocks noGrp="1"/>
          </p:cNvSpPr>
          <p:nvPr>
            <p:ph type="title"/>
          </p:nvPr>
        </p:nvSpPr>
        <p:spPr>
          <a:xfrm>
            <a:off x="841247" y="978619"/>
            <a:ext cx="3410712" cy="1106424"/>
          </a:xfrm>
        </p:spPr>
        <p:txBody>
          <a:bodyPr>
            <a:normAutofit/>
          </a:bodyPr>
          <a:lstStyle/>
          <a:p>
            <a:r>
              <a:rPr lang="fr-FR" sz="2800" dirty="0"/>
              <a:t>Kubernetes et </a:t>
            </a:r>
            <a:r>
              <a:rPr lang="fr-FR" sz="2800" dirty="0" err="1"/>
              <a:t>DevSecOps</a:t>
            </a:r>
            <a:endParaRPr lang="en-US" sz="2800" dirty="0"/>
          </a:p>
        </p:txBody>
      </p:sp>
      <p:sp>
        <p:nvSpPr>
          <p:cNvPr id="8" name="Content Placeholder 7">
            <a:extLst>
              <a:ext uri="{FF2B5EF4-FFF2-40B4-BE49-F238E27FC236}">
                <a16:creationId xmlns:a16="http://schemas.microsoft.com/office/drawing/2014/main" id="{F9CB4735-B26C-42D8-9A8E-3821DEE33441}"/>
              </a:ext>
            </a:extLst>
          </p:cNvPr>
          <p:cNvSpPr>
            <a:spLocks noGrp="1"/>
          </p:cNvSpPr>
          <p:nvPr>
            <p:ph idx="1"/>
          </p:nvPr>
        </p:nvSpPr>
        <p:spPr>
          <a:xfrm>
            <a:off x="841248" y="2252870"/>
            <a:ext cx="3412219" cy="3560251"/>
          </a:xfrm>
        </p:spPr>
        <p:txBody>
          <a:bodyPr>
            <a:normAutofit/>
          </a:bodyPr>
          <a:lstStyle/>
          <a:p>
            <a:r>
              <a:rPr lang="fr-FR" sz="1700"/>
              <a:t>Intégration en continu</a:t>
            </a:r>
          </a:p>
          <a:p>
            <a:r>
              <a:rPr lang="fr-FR" sz="1700"/>
              <a:t>Test en continu</a:t>
            </a:r>
          </a:p>
          <a:p>
            <a:r>
              <a:rPr lang="fr-FR" sz="1700"/>
              <a:t>Déploiement en continu</a:t>
            </a:r>
          </a:p>
          <a:p>
            <a:r>
              <a:rPr lang="fr-FR" sz="1700"/>
              <a:t>Orchestration</a:t>
            </a:r>
            <a:endParaRPr lang="en-US" sz="1700"/>
          </a:p>
        </p:txBody>
      </p:sp>
      <p:sp>
        <p:nvSpPr>
          <p:cNvPr id="4" name="Espace réservé de la date 3">
            <a:extLst>
              <a:ext uri="{FF2B5EF4-FFF2-40B4-BE49-F238E27FC236}">
                <a16:creationId xmlns:a16="http://schemas.microsoft.com/office/drawing/2014/main" id="{31C92A4F-86E3-466C-A781-D7B41A13E699}"/>
              </a:ext>
            </a:extLst>
          </p:cNvPr>
          <p:cNvSpPr>
            <a:spLocks noGrp="1"/>
          </p:cNvSpPr>
          <p:nvPr>
            <p:ph type="dt" sz="half" idx="10"/>
          </p:nvPr>
        </p:nvSpPr>
        <p:spPr/>
        <p:txBody>
          <a:bodyPr/>
          <a:lstStyle/>
          <a:p>
            <a:fld id="{790205AE-743D-4E39-A013-C7E56ADBB36E}" type="datetime1">
              <a:rPr lang="en-US" smtClean="0"/>
              <a:t>8/16/2022</a:t>
            </a:fld>
            <a:endParaRPr lang="en-US"/>
          </a:p>
        </p:txBody>
      </p:sp>
      <p:sp>
        <p:nvSpPr>
          <p:cNvPr id="5" name="Espace réservé du pied de page 4">
            <a:extLst>
              <a:ext uri="{FF2B5EF4-FFF2-40B4-BE49-F238E27FC236}">
                <a16:creationId xmlns:a16="http://schemas.microsoft.com/office/drawing/2014/main" id="{3E98A6E0-E90A-4D7F-9439-30A22F11186A}"/>
              </a:ext>
            </a:extLst>
          </p:cNvPr>
          <p:cNvSpPr>
            <a:spLocks noGrp="1"/>
          </p:cNvSpPr>
          <p:nvPr>
            <p:ph type="ftr" sz="quarter" idx="11"/>
          </p:nvPr>
        </p:nvSpPr>
        <p:spPr/>
        <p:txBody>
          <a:bodyPr/>
          <a:lstStyle/>
          <a:p>
            <a:r>
              <a:rPr lang="en-US"/>
              <a:t>Kubernetes les bases | Eazytraining</a:t>
            </a:r>
          </a:p>
        </p:txBody>
      </p:sp>
      <p:sp>
        <p:nvSpPr>
          <p:cNvPr id="6" name="Espace réservé du numéro de diapositive 5">
            <a:extLst>
              <a:ext uri="{FF2B5EF4-FFF2-40B4-BE49-F238E27FC236}">
                <a16:creationId xmlns:a16="http://schemas.microsoft.com/office/drawing/2014/main" id="{A9ECD0A4-2B36-43B4-A487-2BA7E5505668}"/>
              </a:ext>
            </a:extLst>
          </p:cNvPr>
          <p:cNvSpPr>
            <a:spLocks noGrp="1"/>
          </p:cNvSpPr>
          <p:nvPr>
            <p:ph type="sldNum" sz="quarter" idx="12"/>
          </p:nvPr>
        </p:nvSpPr>
        <p:spPr/>
        <p:txBody>
          <a:bodyPr/>
          <a:lstStyle/>
          <a:p>
            <a:fld id="{B2DC25EE-239B-4C5F-AAD1-255A7D5F1EE2}" type="slidenum">
              <a:rPr lang="en-US" smtClean="0"/>
              <a:t>14</a:t>
            </a:fld>
            <a:endParaRPr lang="en-US"/>
          </a:p>
        </p:txBody>
      </p:sp>
      <p:pic>
        <p:nvPicPr>
          <p:cNvPr id="5122" name="Picture 2" descr="DevOps With Kubernetes And KubeSphere">
            <a:extLst>
              <a:ext uri="{FF2B5EF4-FFF2-40B4-BE49-F238E27FC236}">
                <a16:creationId xmlns:a16="http://schemas.microsoft.com/office/drawing/2014/main" id="{C0AC63C2-8EA9-4344-913F-132BF8A610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680"/>
          <a:stretch/>
        </p:blipFill>
        <p:spPr bwMode="auto">
          <a:xfrm>
            <a:off x="5156842" y="2103120"/>
            <a:ext cx="6656832" cy="3349747"/>
          </a:xfrm>
          <a:prstGeom prst="rect">
            <a:avLst/>
          </a:prstGeom>
          <a:noFill/>
          <a:extLst>
            <a:ext uri="{909E8E84-426E-40DD-AFC4-6F175D3DCCD1}">
              <a14:hiddenFill xmlns:a14="http://schemas.microsoft.com/office/drawing/2010/main">
                <a:solidFill>
                  <a:srgbClr val="FFFFFF"/>
                </a:solidFill>
              </a14:hiddenFill>
            </a:ext>
          </a:extLst>
        </p:spPr>
      </p:pic>
      <p:sp>
        <p:nvSpPr>
          <p:cNvPr id="3" name="Flèche vers le bas 2">
            <a:extLst>
              <a:ext uri="{FF2B5EF4-FFF2-40B4-BE49-F238E27FC236}">
                <a16:creationId xmlns:a16="http://schemas.microsoft.com/office/drawing/2014/main" id="{E02B519A-EF90-BA46-BF8A-3D5B4B83006F}"/>
              </a:ext>
            </a:extLst>
          </p:cNvPr>
          <p:cNvSpPr/>
          <p:nvPr/>
        </p:nvSpPr>
        <p:spPr>
          <a:xfrm>
            <a:off x="8940800" y="1531831"/>
            <a:ext cx="304800" cy="4578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3225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9589-898B-40A5-B6EC-5755AC821D00}"/>
              </a:ext>
            </a:extLst>
          </p:cNvPr>
          <p:cNvSpPr>
            <a:spLocks noGrp="1"/>
          </p:cNvSpPr>
          <p:nvPr>
            <p:ph type="title"/>
          </p:nvPr>
        </p:nvSpPr>
        <p:spPr>
          <a:ln>
            <a:noFill/>
          </a:ln>
        </p:spPr>
        <p:txBody>
          <a:bodyPr>
            <a:normAutofit/>
          </a:bodyPr>
          <a:lstStyle/>
          <a:p>
            <a:r>
              <a:rPr lang="fr-FR" dirty="0"/>
              <a:t>Kubernetes et son écosystème</a:t>
            </a:r>
            <a:endParaRPr lang="en-US" dirty="0"/>
          </a:p>
        </p:txBody>
      </p:sp>
      <p:sp>
        <p:nvSpPr>
          <p:cNvPr id="3" name="Espace réservé de la date 2">
            <a:extLst>
              <a:ext uri="{FF2B5EF4-FFF2-40B4-BE49-F238E27FC236}">
                <a16:creationId xmlns:a16="http://schemas.microsoft.com/office/drawing/2014/main" id="{C1625B88-18BE-4CFC-8857-DC9FD6B39C4D}"/>
              </a:ext>
            </a:extLst>
          </p:cNvPr>
          <p:cNvSpPr>
            <a:spLocks noGrp="1"/>
          </p:cNvSpPr>
          <p:nvPr>
            <p:ph type="dt" sz="half" idx="10"/>
          </p:nvPr>
        </p:nvSpPr>
        <p:spPr/>
        <p:txBody>
          <a:bodyPr/>
          <a:lstStyle/>
          <a:p>
            <a:fld id="{9F8B9F8E-E54E-46AB-8953-CEA2F9CCCF5F}" type="datetime1">
              <a:rPr lang="en-US" smtClean="0"/>
              <a:t>8/16/2022</a:t>
            </a:fld>
            <a:endParaRPr lang="en-US"/>
          </a:p>
        </p:txBody>
      </p:sp>
      <p:sp>
        <p:nvSpPr>
          <p:cNvPr id="5" name="Espace réservé du pied de page 4">
            <a:extLst>
              <a:ext uri="{FF2B5EF4-FFF2-40B4-BE49-F238E27FC236}">
                <a16:creationId xmlns:a16="http://schemas.microsoft.com/office/drawing/2014/main" id="{5CC9A209-A23F-4B1C-A3B1-FE0195E68180}"/>
              </a:ext>
            </a:extLst>
          </p:cNvPr>
          <p:cNvSpPr>
            <a:spLocks noGrp="1"/>
          </p:cNvSpPr>
          <p:nvPr>
            <p:ph type="ftr" sz="quarter" idx="11"/>
          </p:nvPr>
        </p:nvSpPr>
        <p:spPr/>
        <p:txBody>
          <a:bodyPr/>
          <a:lstStyle/>
          <a:p>
            <a:r>
              <a:rPr lang="en-US"/>
              <a:t>Kubernetes les bases | Eazytraining</a:t>
            </a:r>
          </a:p>
        </p:txBody>
      </p:sp>
      <p:sp>
        <p:nvSpPr>
          <p:cNvPr id="6" name="Espace réservé du numéro de diapositive 5">
            <a:extLst>
              <a:ext uri="{FF2B5EF4-FFF2-40B4-BE49-F238E27FC236}">
                <a16:creationId xmlns:a16="http://schemas.microsoft.com/office/drawing/2014/main" id="{373F11C1-5D6C-4C68-9D6D-7327F5BC15DF}"/>
              </a:ext>
            </a:extLst>
          </p:cNvPr>
          <p:cNvSpPr>
            <a:spLocks noGrp="1"/>
          </p:cNvSpPr>
          <p:nvPr>
            <p:ph type="sldNum" sz="quarter" idx="12"/>
          </p:nvPr>
        </p:nvSpPr>
        <p:spPr/>
        <p:txBody>
          <a:bodyPr/>
          <a:lstStyle/>
          <a:p>
            <a:fld id="{B2DC25EE-239B-4C5F-AAD1-255A7D5F1EE2}" type="slidenum">
              <a:rPr lang="en-US" smtClean="0"/>
              <a:t>15</a:t>
            </a:fld>
            <a:endParaRPr lang="en-US"/>
          </a:p>
        </p:txBody>
      </p:sp>
      <p:grpSp>
        <p:nvGrpSpPr>
          <p:cNvPr id="4" name="Groupe 3">
            <a:extLst>
              <a:ext uri="{FF2B5EF4-FFF2-40B4-BE49-F238E27FC236}">
                <a16:creationId xmlns:a16="http://schemas.microsoft.com/office/drawing/2014/main" id="{7E31D21A-8C56-D644-AF84-D42943657523}"/>
              </a:ext>
            </a:extLst>
          </p:cNvPr>
          <p:cNvGrpSpPr/>
          <p:nvPr/>
        </p:nvGrpSpPr>
        <p:grpSpPr>
          <a:xfrm>
            <a:off x="2709332" y="2167467"/>
            <a:ext cx="5512649" cy="4465835"/>
            <a:chOff x="1749185" y="2153396"/>
            <a:chExt cx="6201864" cy="5157239"/>
          </a:xfrm>
        </p:grpSpPr>
        <p:sp>
          <p:nvSpPr>
            <p:cNvPr id="39" name="ZoneTexte 38">
              <a:extLst>
                <a:ext uri="{FF2B5EF4-FFF2-40B4-BE49-F238E27FC236}">
                  <a16:creationId xmlns:a16="http://schemas.microsoft.com/office/drawing/2014/main" id="{254C9152-0881-BF40-B2AC-47180242E9DE}"/>
                </a:ext>
              </a:extLst>
            </p:cNvPr>
            <p:cNvSpPr txBox="1"/>
            <p:nvPr/>
          </p:nvSpPr>
          <p:spPr>
            <a:xfrm>
              <a:off x="3465522" y="3301679"/>
              <a:ext cx="129705" cy="369332"/>
            </a:xfrm>
            <a:prstGeom prst="rect">
              <a:avLst/>
            </a:prstGeom>
            <a:noFill/>
          </p:spPr>
          <p:txBody>
            <a:bodyPr wrap="square" rtlCol="0">
              <a:spAutoFit/>
            </a:bodyPr>
            <a:lstStyle/>
            <a:p>
              <a:endParaRPr lang="fr-FR">
                <a:solidFill>
                  <a:prstClr val="black"/>
                </a:solidFill>
              </a:endParaRPr>
            </a:p>
          </p:txBody>
        </p:sp>
        <p:pic>
          <p:nvPicPr>
            <p:cNvPr id="40" name="Image 39">
              <a:extLst>
                <a:ext uri="{FF2B5EF4-FFF2-40B4-BE49-F238E27FC236}">
                  <a16:creationId xmlns:a16="http://schemas.microsoft.com/office/drawing/2014/main" id="{25A2ABAF-FBC5-294E-975F-AF68E9C0C9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256" y="5233651"/>
              <a:ext cx="1378926" cy="641200"/>
            </a:xfrm>
            <a:prstGeom prst="rect">
              <a:avLst/>
            </a:prstGeom>
          </p:spPr>
        </p:pic>
        <p:pic>
          <p:nvPicPr>
            <p:cNvPr id="41" name="Image 40">
              <a:extLst>
                <a:ext uri="{FF2B5EF4-FFF2-40B4-BE49-F238E27FC236}">
                  <a16:creationId xmlns:a16="http://schemas.microsoft.com/office/drawing/2014/main" id="{5D1E1063-32D2-6E47-818A-B58B0630C1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83" r="8228"/>
            <a:stretch/>
          </p:blipFill>
          <p:spPr>
            <a:xfrm>
              <a:off x="6545656" y="5063005"/>
              <a:ext cx="1405393" cy="904585"/>
            </a:xfrm>
            <a:prstGeom prst="rect">
              <a:avLst/>
            </a:prstGeom>
          </p:spPr>
        </p:pic>
        <p:pic>
          <p:nvPicPr>
            <p:cNvPr id="42" name="Image 41">
              <a:extLst>
                <a:ext uri="{FF2B5EF4-FFF2-40B4-BE49-F238E27FC236}">
                  <a16:creationId xmlns:a16="http://schemas.microsoft.com/office/drawing/2014/main" id="{125F9965-8857-624A-8C74-5EB0F147F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781" y="6606127"/>
              <a:ext cx="1615680" cy="692434"/>
            </a:xfrm>
            <a:prstGeom prst="rect">
              <a:avLst/>
            </a:prstGeom>
          </p:spPr>
        </p:pic>
        <p:pic>
          <p:nvPicPr>
            <p:cNvPr id="43" name="Image 42">
              <a:extLst>
                <a:ext uri="{FF2B5EF4-FFF2-40B4-BE49-F238E27FC236}">
                  <a16:creationId xmlns:a16="http://schemas.microsoft.com/office/drawing/2014/main" id="{DBFF1CFF-4CB2-694B-B017-218FD14C0D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9185" y="6122181"/>
              <a:ext cx="1106163" cy="483946"/>
            </a:xfrm>
            <a:prstGeom prst="rect">
              <a:avLst/>
            </a:prstGeom>
          </p:spPr>
        </p:pic>
        <p:pic>
          <p:nvPicPr>
            <p:cNvPr id="44" name="Image 43">
              <a:extLst>
                <a:ext uri="{FF2B5EF4-FFF2-40B4-BE49-F238E27FC236}">
                  <a16:creationId xmlns:a16="http://schemas.microsoft.com/office/drawing/2014/main" id="{86B0DFA0-54B2-E44C-9234-1D251362B01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537" t="20176" r="11388" b="22310"/>
            <a:stretch/>
          </p:blipFill>
          <p:spPr>
            <a:xfrm>
              <a:off x="2855348" y="6174751"/>
              <a:ext cx="1220348" cy="403505"/>
            </a:xfrm>
            <a:prstGeom prst="rect">
              <a:avLst/>
            </a:prstGeom>
          </p:spPr>
        </p:pic>
        <p:pic>
          <p:nvPicPr>
            <p:cNvPr id="45" name="Image 44">
              <a:extLst>
                <a:ext uri="{FF2B5EF4-FFF2-40B4-BE49-F238E27FC236}">
                  <a16:creationId xmlns:a16="http://schemas.microsoft.com/office/drawing/2014/main" id="{7DB5EECD-94F7-FB47-9CF6-5CFE02FA3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9187" y="3425258"/>
              <a:ext cx="1786053" cy="1562797"/>
            </a:xfrm>
            <a:prstGeom prst="rect">
              <a:avLst/>
            </a:prstGeom>
          </p:spPr>
        </p:pic>
        <p:pic>
          <p:nvPicPr>
            <p:cNvPr id="46" name="Image 45">
              <a:extLst>
                <a:ext uri="{FF2B5EF4-FFF2-40B4-BE49-F238E27FC236}">
                  <a16:creationId xmlns:a16="http://schemas.microsoft.com/office/drawing/2014/main" id="{8EA96DCF-269C-2444-987C-5476AE52A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9187" y="2190230"/>
              <a:ext cx="1746809" cy="979180"/>
            </a:xfrm>
            <a:prstGeom prst="rect">
              <a:avLst/>
            </a:prstGeom>
          </p:spPr>
        </p:pic>
        <p:pic>
          <p:nvPicPr>
            <p:cNvPr id="47" name="Image 46">
              <a:extLst>
                <a:ext uri="{FF2B5EF4-FFF2-40B4-BE49-F238E27FC236}">
                  <a16:creationId xmlns:a16="http://schemas.microsoft.com/office/drawing/2014/main" id="{843249BA-3AE4-8746-A27D-F2B5917BC13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5163" r="17123"/>
            <a:stretch/>
          </p:blipFill>
          <p:spPr>
            <a:xfrm>
              <a:off x="6635405" y="2247463"/>
              <a:ext cx="1315371" cy="852186"/>
            </a:xfrm>
            <a:prstGeom prst="rect">
              <a:avLst/>
            </a:prstGeom>
          </p:spPr>
        </p:pic>
        <p:pic>
          <p:nvPicPr>
            <p:cNvPr id="48" name="Image 47">
              <a:extLst>
                <a:ext uri="{FF2B5EF4-FFF2-40B4-BE49-F238E27FC236}">
                  <a16:creationId xmlns:a16="http://schemas.microsoft.com/office/drawing/2014/main" id="{076E6349-447D-7545-9297-27B9850282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63440" y="3471329"/>
              <a:ext cx="1659287" cy="1470653"/>
            </a:xfrm>
            <a:prstGeom prst="rect">
              <a:avLst/>
            </a:prstGeom>
          </p:spPr>
        </p:pic>
        <p:pic>
          <p:nvPicPr>
            <p:cNvPr id="49" name="Image 48">
              <a:extLst>
                <a:ext uri="{FF2B5EF4-FFF2-40B4-BE49-F238E27FC236}">
                  <a16:creationId xmlns:a16="http://schemas.microsoft.com/office/drawing/2014/main" id="{D4D0F71F-397D-184D-8D21-8EAF7F9793C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0941" y="3425258"/>
              <a:ext cx="1314825" cy="1403942"/>
            </a:xfrm>
            <a:prstGeom prst="rect">
              <a:avLst/>
            </a:prstGeom>
          </p:spPr>
        </p:pic>
        <p:pic>
          <p:nvPicPr>
            <p:cNvPr id="50" name="Image 49">
              <a:extLst>
                <a:ext uri="{FF2B5EF4-FFF2-40B4-BE49-F238E27FC236}">
                  <a16:creationId xmlns:a16="http://schemas.microsoft.com/office/drawing/2014/main" id="{49E47E4C-43A5-394A-ACF7-60803140A74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78569" y="2153396"/>
              <a:ext cx="1644158" cy="1027598"/>
            </a:xfrm>
            <a:prstGeom prst="rect">
              <a:avLst/>
            </a:prstGeom>
          </p:spPr>
        </p:pic>
        <p:pic>
          <p:nvPicPr>
            <p:cNvPr id="51" name="Image 50">
              <a:extLst>
                <a:ext uri="{FF2B5EF4-FFF2-40B4-BE49-F238E27FC236}">
                  <a16:creationId xmlns:a16="http://schemas.microsoft.com/office/drawing/2014/main" id="{9DB64A9D-7F88-B94A-8508-45BC5696EB4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45042" y="6202844"/>
              <a:ext cx="1179084" cy="1107791"/>
            </a:xfrm>
            <a:prstGeom prst="rect">
              <a:avLst/>
            </a:prstGeom>
          </p:spPr>
        </p:pic>
        <p:pic>
          <p:nvPicPr>
            <p:cNvPr id="52" name="Image 51">
              <a:extLst>
                <a:ext uri="{FF2B5EF4-FFF2-40B4-BE49-F238E27FC236}">
                  <a16:creationId xmlns:a16="http://schemas.microsoft.com/office/drawing/2014/main" id="{591F2EF7-10B9-EC41-A118-7204F334AE4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89192" y="6376504"/>
              <a:ext cx="807796" cy="807796"/>
            </a:xfrm>
            <a:prstGeom prst="rect">
              <a:avLst/>
            </a:prstGeom>
          </p:spPr>
        </p:pic>
        <p:pic>
          <p:nvPicPr>
            <p:cNvPr id="53" name="Image 52">
              <a:extLst>
                <a:ext uri="{FF2B5EF4-FFF2-40B4-BE49-F238E27FC236}">
                  <a16:creationId xmlns:a16="http://schemas.microsoft.com/office/drawing/2014/main" id="{88E1E719-4B8F-DB4D-B81C-85DAA448959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4341" y="6202844"/>
              <a:ext cx="992155" cy="992155"/>
            </a:xfrm>
            <a:prstGeom prst="rect">
              <a:avLst/>
            </a:prstGeom>
          </p:spPr>
        </p:pic>
        <p:pic>
          <p:nvPicPr>
            <p:cNvPr id="54" name="Image 53">
              <a:extLst>
                <a:ext uri="{FF2B5EF4-FFF2-40B4-BE49-F238E27FC236}">
                  <a16:creationId xmlns:a16="http://schemas.microsoft.com/office/drawing/2014/main" id="{2FD3316C-D066-564B-AD69-3F3BD937FAC0}"/>
                </a:ext>
              </a:extLst>
            </p:cNvPr>
            <p:cNvPicPr>
              <a:picLocks noChangeAspect="1"/>
            </p:cNvPicPr>
            <p:nvPr/>
          </p:nvPicPr>
          <p:blipFill rotWithShape="1">
            <a:blip r:embed="rId16">
              <a:extLst>
                <a:ext uri="{28A0092B-C50C-407E-A947-70E740481C1C}">
                  <a14:useLocalDpi xmlns:a14="http://schemas.microsoft.com/office/drawing/2010/main" val="0"/>
                </a:ext>
              </a:extLst>
            </a:blip>
            <a:srcRect l="23460" t="5335" r="23806" b="5636"/>
            <a:stretch/>
          </p:blipFill>
          <p:spPr>
            <a:xfrm>
              <a:off x="2384480" y="5001525"/>
              <a:ext cx="1145894" cy="1105452"/>
            </a:xfrm>
            <a:prstGeom prst="rect">
              <a:avLst/>
            </a:prstGeom>
          </p:spPr>
        </p:pic>
      </p:grpSp>
    </p:spTree>
    <p:extLst>
      <p:ext uri="{BB962C8B-B14F-4D97-AF65-F5344CB8AC3E}">
        <p14:creationId xmlns:p14="http://schemas.microsoft.com/office/powerpoint/2010/main" val="2245557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8C5D-1A83-446E-B3B3-441007A37FD6}"/>
              </a:ext>
            </a:extLst>
          </p:cNvPr>
          <p:cNvSpPr>
            <a:spLocks noGrp="1"/>
          </p:cNvSpPr>
          <p:nvPr>
            <p:ph type="title"/>
          </p:nvPr>
        </p:nvSpPr>
        <p:spPr>
          <a:xfrm>
            <a:off x="841247" y="978619"/>
            <a:ext cx="3410712" cy="1106424"/>
          </a:xfrm>
        </p:spPr>
        <p:txBody>
          <a:bodyPr>
            <a:normAutofit/>
          </a:bodyPr>
          <a:lstStyle/>
          <a:p>
            <a:r>
              <a:rPr lang="fr-FR" sz="2800" dirty="0"/>
              <a:t>Les limites de Kubernetes</a:t>
            </a:r>
            <a:endParaRPr lang="en-US" sz="2800" dirty="0"/>
          </a:p>
        </p:txBody>
      </p:sp>
      <p:sp>
        <p:nvSpPr>
          <p:cNvPr id="4120" name="Content Placeholder 4101">
            <a:extLst>
              <a:ext uri="{FF2B5EF4-FFF2-40B4-BE49-F238E27FC236}">
                <a16:creationId xmlns:a16="http://schemas.microsoft.com/office/drawing/2014/main" id="{36F2EF1A-1925-4095-B205-8566EADEA46F}"/>
              </a:ext>
            </a:extLst>
          </p:cNvPr>
          <p:cNvSpPr>
            <a:spLocks noGrp="1"/>
          </p:cNvSpPr>
          <p:nvPr>
            <p:ph idx="1"/>
          </p:nvPr>
        </p:nvSpPr>
        <p:spPr>
          <a:xfrm>
            <a:off x="841248" y="2252870"/>
            <a:ext cx="3412219" cy="3560251"/>
          </a:xfrm>
        </p:spPr>
        <p:txBody>
          <a:bodyPr>
            <a:normAutofit/>
          </a:bodyPr>
          <a:lstStyle/>
          <a:p>
            <a:r>
              <a:rPr lang="fr-FR" sz="1700" dirty="0"/>
              <a:t>Exploitabilité </a:t>
            </a:r>
          </a:p>
          <a:p>
            <a:r>
              <a:rPr lang="fr-FR" sz="1700" dirty="0"/>
              <a:t>State full vs </a:t>
            </a:r>
            <a:r>
              <a:rPr lang="fr-FR" sz="1700"/>
              <a:t>Stateless</a:t>
            </a:r>
            <a:r>
              <a:rPr lang="fr-FR" sz="1700" dirty="0"/>
              <a:t> (la gestion des données)</a:t>
            </a:r>
          </a:p>
          <a:p>
            <a:r>
              <a:rPr lang="fr-FR" sz="1700" dirty="0"/>
              <a:t>La courbe d’apprentissage pour les Dev et les OPS</a:t>
            </a:r>
          </a:p>
          <a:p>
            <a:r>
              <a:rPr lang="fr-FR" sz="1700" dirty="0"/>
              <a:t>Changement de culture (culture </a:t>
            </a:r>
            <a:r>
              <a:rPr lang="fr-FR" sz="1700"/>
              <a:t>DevSecOps</a:t>
            </a:r>
            <a:r>
              <a:rPr lang="fr-FR" sz="1700" dirty="0"/>
              <a:t>)</a:t>
            </a:r>
          </a:p>
        </p:txBody>
      </p:sp>
      <p:sp>
        <p:nvSpPr>
          <p:cNvPr id="3" name="Espace réservé de la date 2">
            <a:extLst>
              <a:ext uri="{FF2B5EF4-FFF2-40B4-BE49-F238E27FC236}">
                <a16:creationId xmlns:a16="http://schemas.microsoft.com/office/drawing/2014/main" id="{3276848A-87C2-4A54-9C5B-AEE72D48E685}"/>
              </a:ext>
            </a:extLst>
          </p:cNvPr>
          <p:cNvSpPr>
            <a:spLocks noGrp="1"/>
          </p:cNvSpPr>
          <p:nvPr>
            <p:ph type="dt" sz="half" idx="10"/>
          </p:nvPr>
        </p:nvSpPr>
        <p:spPr/>
        <p:txBody>
          <a:bodyPr/>
          <a:lstStyle/>
          <a:p>
            <a:fld id="{EB4438EE-3B71-4DD4-AD42-2DEFA5389433}" type="datetime1">
              <a:rPr lang="en-US" smtClean="0"/>
              <a:t>8/16/2022</a:t>
            </a:fld>
            <a:endParaRPr lang="en-US"/>
          </a:p>
        </p:txBody>
      </p:sp>
      <p:sp>
        <p:nvSpPr>
          <p:cNvPr id="4" name="Espace réservé du pied de page 3">
            <a:extLst>
              <a:ext uri="{FF2B5EF4-FFF2-40B4-BE49-F238E27FC236}">
                <a16:creationId xmlns:a16="http://schemas.microsoft.com/office/drawing/2014/main" id="{87B5206D-9B23-499E-9F66-F2B352A955AA}"/>
              </a:ext>
            </a:extLst>
          </p:cNvPr>
          <p:cNvSpPr>
            <a:spLocks noGrp="1"/>
          </p:cNvSpPr>
          <p:nvPr>
            <p:ph type="ftr" sz="quarter" idx="11"/>
          </p:nvPr>
        </p:nvSpPr>
        <p:spPr/>
        <p:txBody>
          <a:bodyPr/>
          <a:lstStyle/>
          <a:p>
            <a:r>
              <a:rPr lang="en-US"/>
              <a:t>Kubernetes les bases | Eazytraining</a:t>
            </a:r>
          </a:p>
        </p:txBody>
      </p:sp>
      <p:sp>
        <p:nvSpPr>
          <p:cNvPr id="5" name="Espace réservé du numéro de diapositive 4">
            <a:extLst>
              <a:ext uri="{FF2B5EF4-FFF2-40B4-BE49-F238E27FC236}">
                <a16:creationId xmlns:a16="http://schemas.microsoft.com/office/drawing/2014/main" id="{BD2139A7-5EA8-4BF2-80A5-806C680B356E}"/>
              </a:ext>
            </a:extLst>
          </p:cNvPr>
          <p:cNvSpPr>
            <a:spLocks noGrp="1"/>
          </p:cNvSpPr>
          <p:nvPr>
            <p:ph type="sldNum" sz="quarter" idx="12"/>
          </p:nvPr>
        </p:nvSpPr>
        <p:spPr/>
        <p:txBody>
          <a:bodyPr/>
          <a:lstStyle/>
          <a:p>
            <a:fld id="{B2DC25EE-239B-4C5F-AAD1-255A7D5F1EE2}" type="slidenum">
              <a:rPr lang="en-US" smtClean="0"/>
              <a:t>16</a:t>
            </a:fld>
            <a:endParaRPr lang="en-US"/>
          </a:p>
        </p:txBody>
      </p:sp>
      <p:grpSp>
        <p:nvGrpSpPr>
          <p:cNvPr id="14" name="Groupe 13">
            <a:extLst>
              <a:ext uri="{FF2B5EF4-FFF2-40B4-BE49-F238E27FC236}">
                <a16:creationId xmlns:a16="http://schemas.microsoft.com/office/drawing/2014/main" id="{60EAF06A-65F3-4E43-8D94-F3E59184F427}"/>
              </a:ext>
            </a:extLst>
          </p:cNvPr>
          <p:cNvGrpSpPr/>
          <p:nvPr/>
        </p:nvGrpSpPr>
        <p:grpSpPr>
          <a:xfrm>
            <a:off x="5120640" y="874616"/>
            <a:ext cx="6656832" cy="5008184"/>
            <a:chOff x="3022600" y="1252368"/>
            <a:chExt cx="6578600" cy="4982159"/>
          </a:xfrm>
        </p:grpSpPr>
        <p:pic>
          <p:nvPicPr>
            <p:cNvPr id="15" name="Image 14">
              <a:extLst>
                <a:ext uri="{FF2B5EF4-FFF2-40B4-BE49-F238E27FC236}">
                  <a16:creationId xmlns:a16="http://schemas.microsoft.com/office/drawing/2014/main" id="{84B36A5F-78EB-B442-ABF5-3F2DCFABC27A}"/>
                </a:ext>
              </a:extLst>
            </p:cNvPr>
            <p:cNvPicPr>
              <a:picLocks noChangeAspect="1"/>
            </p:cNvPicPr>
            <p:nvPr/>
          </p:nvPicPr>
          <p:blipFill rotWithShape="1">
            <a:blip r:embed="rId2">
              <a:extLst>
                <a:ext uri="{28A0092B-C50C-407E-A947-70E740481C1C}">
                  <a14:useLocalDpi xmlns:a14="http://schemas.microsoft.com/office/drawing/2010/main" val="0"/>
                </a:ext>
              </a:extLst>
            </a:blip>
            <a:srcRect l="16092" r="15422"/>
            <a:stretch/>
          </p:blipFill>
          <p:spPr>
            <a:xfrm>
              <a:off x="3022600" y="1252368"/>
              <a:ext cx="6578600" cy="4982159"/>
            </a:xfrm>
            <a:prstGeom prst="rect">
              <a:avLst/>
            </a:prstGeom>
          </p:spPr>
        </p:pic>
        <p:sp>
          <p:nvSpPr>
            <p:cNvPr id="16" name="Rectangle 15">
              <a:extLst>
                <a:ext uri="{FF2B5EF4-FFF2-40B4-BE49-F238E27FC236}">
                  <a16:creationId xmlns:a16="http://schemas.microsoft.com/office/drawing/2014/main" id="{AA88FE05-5F5F-4C43-A62D-FDBCBF1857C3}"/>
                </a:ext>
              </a:extLst>
            </p:cNvPr>
            <p:cNvSpPr/>
            <p:nvPr/>
          </p:nvSpPr>
          <p:spPr>
            <a:xfrm>
              <a:off x="8813800" y="5173133"/>
              <a:ext cx="635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353379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CDF1-C7FC-4B95-9120-135DE8588AA3}"/>
              </a:ext>
            </a:extLst>
          </p:cNvPr>
          <p:cNvSpPr>
            <a:spLocks noGrp="1"/>
          </p:cNvSpPr>
          <p:nvPr>
            <p:ph type="title"/>
          </p:nvPr>
        </p:nvSpPr>
        <p:spPr>
          <a:xfrm>
            <a:off x="1136428" y="627564"/>
            <a:ext cx="7474172" cy="1325563"/>
          </a:xfrm>
        </p:spPr>
        <p:txBody>
          <a:bodyPr>
            <a:normAutofit/>
          </a:bodyPr>
          <a:lstStyle/>
          <a:p>
            <a:r>
              <a:rPr lang="fr-FR" dirty="0"/>
              <a:t>Plan</a:t>
            </a:r>
            <a:endParaRPr lang="en-US" dirty="0"/>
          </a:p>
        </p:txBody>
      </p:sp>
      <p:sp>
        <p:nvSpPr>
          <p:cNvPr id="3" name="Content Placeholder 2">
            <a:extLst>
              <a:ext uri="{FF2B5EF4-FFF2-40B4-BE49-F238E27FC236}">
                <a16:creationId xmlns:a16="http://schemas.microsoft.com/office/drawing/2014/main" id="{0210BE12-D654-4BE4-BDA3-90732D5E6BD1}"/>
              </a:ext>
            </a:extLst>
          </p:cNvPr>
          <p:cNvSpPr>
            <a:spLocks noGrp="1"/>
          </p:cNvSpPr>
          <p:nvPr>
            <p:ph idx="1"/>
          </p:nvPr>
        </p:nvSpPr>
        <p:spPr>
          <a:xfrm>
            <a:off x="1136429" y="2278173"/>
            <a:ext cx="6467867" cy="3450613"/>
          </a:xfrm>
        </p:spPr>
        <p:txBody>
          <a:bodyPr anchor="ctr">
            <a:normAutofit/>
          </a:bodyPr>
          <a:lstStyle/>
          <a:p>
            <a:pPr lvl="1"/>
            <a:r>
              <a:rPr lang="fr-FR" sz="1700" dirty="0"/>
              <a:t>Présentation de la formateur</a:t>
            </a:r>
          </a:p>
          <a:p>
            <a:pPr lvl="1"/>
            <a:r>
              <a:rPr lang="fr-FR" sz="1700" dirty="0"/>
              <a:t>Présentation générale de </a:t>
            </a:r>
            <a:r>
              <a:rPr lang="fr-FR" sz="1700" dirty="0" err="1"/>
              <a:t>Kubernetes</a:t>
            </a:r>
            <a:endParaRPr lang="fr-FR" sz="1700" dirty="0"/>
          </a:p>
          <a:p>
            <a:pPr lvl="1"/>
            <a:r>
              <a:rPr lang="fr-FR" sz="1700" dirty="0">
                <a:solidFill>
                  <a:schemeClr val="accent1">
                    <a:lumMod val="75000"/>
                  </a:schemeClr>
                </a:solidFill>
              </a:rPr>
              <a:t>L’architecture de </a:t>
            </a:r>
            <a:r>
              <a:rPr lang="fr-FR" sz="1700" dirty="0" err="1">
                <a:solidFill>
                  <a:schemeClr val="accent1">
                    <a:lumMod val="75000"/>
                  </a:schemeClr>
                </a:solidFill>
              </a:rPr>
              <a:t>Kubernetes</a:t>
            </a:r>
            <a:endParaRPr lang="fr-FR" sz="1700" dirty="0">
              <a:solidFill>
                <a:schemeClr val="accent1">
                  <a:lumMod val="75000"/>
                </a:schemeClr>
              </a:solidFill>
            </a:endParaRPr>
          </a:p>
          <a:p>
            <a:pPr lvl="1"/>
            <a:r>
              <a:rPr lang="fr-FR" sz="1700" dirty="0"/>
              <a:t>L’installation de </a:t>
            </a:r>
            <a:r>
              <a:rPr lang="fr-FR" sz="1700" dirty="0" err="1"/>
              <a:t>Kubernetes</a:t>
            </a:r>
            <a:endParaRPr lang="fr-FR" sz="1700" dirty="0"/>
          </a:p>
          <a:p>
            <a:pPr lvl="1"/>
            <a:r>
              <a:rPr lang="fr-FR" sz="1700" dirty="0"/>
              <a:t>Déploiement d’une application</a:t>
            </a:r>
          </a:p>
          <a:p>
            <a:pPr lvl="1"/>
            <a:r>
              <a:rPr lang="fr-FR" sz="1700" dirty="0"/>
              <a:t>Gestion du réseau</a:t>
            </a:r>
          </a:p>
          <a:p>
            <a:pPr lvl="1"/>
            <a:r>
              <a:rPr lang="fr-FR" sz="1700" dirty="0"/>
              <a:t>Gestion du stockage</a:t>
            </a:r>
          </a:p>
          <a:p>
            <a:pPr lvl="1"/>
            <a:r>
              <a:rPr lang="fr-FR" sz="1700" dirty="0"/>
              <a:t>Introduction à </a:t>
            </a:r>
            <a:r>
              <a:rPr lang="fr-FR" sz="1700" dirty="0" err="1"/>
              <a:t>helm</a:t>
            </a:r>
            <a:endParaRPr lang="fr-FR" sz="1700" dirty="0"/>
          </a:p>
          <a:p>
            <a:pPr lvl="1"/>
            <a:r>
              <a:rPr lang="fr-FR" sz="1700" dirty="0" err="1"/>
              <a:t>Metrics</a:t>
            </a:r>
            <a:r>
              <a:rPr lang="fr-FR" sz="1700" dirty="0"/>
              <a:t>-server</a:t>
            </a:r>
          </a:p>
          <a:p>
            <a:pPr lvl="1"/>
            <a:r>
              <a:rPr lang="fr-FR" sz="1700" dirty="0"/>
              <a:t>Mini-projet : déployez un site </a:t>
            </a:r>
            <a:r>
              <a:rPr lang="fr-FR" sz="1700" dirty="0" err="1"/>
              <a:t>wordpress</a:t>
            </a:r>
            <a:endParaRPr lang="fr-FR" sz="1700" dirty="0"/>
          </a:p>
          <a:p>
            <a:pPr lvl="1"/>
            <a:r>
              <a:rPr lang="fr-FR" sz="1700" dirty="0"/>
              <a:t>Synthèse de la formation</a:t>
            </a:r>
          </a:p>
          <a:p>
            <a:endParaRPr lang="en-US" sz="1700" dirty="0"/>
          </a:p>
        </p:txBody>
      </p:sp>
      <p:sp>
        <p:nvSpPr>
          <p:cNvPr id="5" name="Espace réservé du pied de page 4">
            <a:extLst>
              <a:ext uri="{FF2B5EF4-FFF2-40B4-BE49-F238E27FC236}">
                <a16:creationId xmlns:a16="http://schemas.microsoft.com/office/drawing/2014/main" id="{AB1026D6-4A50-4DCD-B8C4-0E2EBCB6C155}"/>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Kubernetes les bases | Eazytraining</a:t>
            </a:r>
          </a:p>
        </p:txBody>
      </p:sp>
      <p:sp>
        <p:nvSpPr>
          <p:cNvPr id="4" name="Espace réservé de la date 3">
            <a:extLst>
              <a:ext uri="{FF2B5EF4-FFF2-40B4-BE49-F238E27FC236}">
                <a16:creationId xmlns:a16="http://schemas.microsoft.com/office/drawing/2014/main" id="{8E0E506A-40B8-4D49-A9F0-2B4D1FEA1771}"/>
              </a:ext>
            </a:extLst>
          </p:cNvPr>
          <p:cNvSpPr>
            <a:spLocks noGrp="1"/>
          </p:cNvSpPr>
          <p:nvPr>
            <p:ph type="dt" sz="half" idx="10"/>
          </p:nvPr>
        </p:nvSpPr>
        <p:spPr>
          <a:xfrm>
            <a:off x="6973342" y="6356350"/>
            <a:ext cx="2743200" cy="365125"/>
          </a:xfrm>
        </p:spPr>
        <p:txBody>
          <a:bodyPr>
            <a:normAutofit/>
          </a:bodyPr>
          <a:lstStyle/>
          <a:p>
            <a:pPr algn="r">
              <a:spcAft>
                <a:spcPts val="600"/>
              </a:spcAft>
            </a:pPr>
            <a:fld id="{30E8F9DB-55CC-4540-9548-A372D3791812}" type="datetime1">
              <a:rPr lang="en-US" sz="1050">
                <a:solidFill>
                  <a:schemeClr val="tx1">
                    <a:lumMod val="75000"/>
                    <a:lumOff val="25000"/>
                  </a:schemeClr>
                </a:solidFill>
              </a:rPr>
              <a:pPr algn="r">
                <a:spcAft>
                  <a:spcPts val="600"/>
                </a:spcAft>
              </a:pPr>
              <a:t>8/16/2022</a:t>
            </a:fld>
            <a:endParaRPr lang="en-US" sz="1050">
              <a:solidFill>
                <a:schemeClr val="tx1">
                  <a:lumMod val="75000"/>
                  <a:lumOff val="25000"/>
                </a:schemeClr>
              </a:solidFill>
            </a:endParaRP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7E8D6670-D493-49E0-A890-A1F07B094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6" name="Espace réservé du numéro de diapositive 5">
            <a:extLst>
              <a:ext uri="{FF2B5EF4-FFF2-40B4-BE49-F238E27FC236}">
                <a16:creationId xmlns:a16="http://schemas.microsoft.com/office/drawing/2014/main" id="{03781A9E-098D-42EB-89F8-A0BA87F499A5}"/>
              </a:ext>
            </a:extLst>
          </p:cNvPr>
          <p:cNvSpPr>
            <a:spLocks noGrp="1"/>
          </p:cNvSpPr>
          <p:nvPr>
            <p:ph type="sldNum" sz="quarter" idx="12"/>
          </p:nvPr>
        </p:nvSpPr>
        <p:spPr>
          <a:xfrm>
            <a:off x="10341428" y="6356350"/>
            <a:ext cx="1012371" cy="365125"/>
          </a:xfrm>
        </p:spPr>
        <p:txBody>
          <a:bodyPr>
            <a:normAutofit/>
          </a:bodyPr>
          <a:lstStyle/>
          <a:p>
            <a:pPr>
              <a:spcAft>
                <a:spcPts val="600"/>
              </a:spcAft>
            </a:pPr>
            <a:fld id="{B2DC25EE-239B-4C5F-AAD1-255A7D5F1EE2}"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843902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BB8-039D-449B-8837-8BF333FBC511}"/>
              </a:ext>
            </a:extLst>
          </p:cNvPr>
          <p:cNvSpPr>
            <a:spLocks noGrp="1"/>
          </p:cNvSpPr>
          <p:nvPr>
            <p:ph type="title"/>
          </p:nvPr>
        </p:nvSpPr>
        <p:spPr>
          <a:xfrm>
            <a:off x="659234" y="957447"/>
            <a:ext cx="3383280" cy="4943105"/>
          </a:xfrm>
        </p:spPr>
        <p:txBody>
          <a:bodyPr anchor="ctr">
            <a:normAutofit/>
          </a:bodyPr>
          <a:lstStyle/>
          <a:p>
            <a:r>
              <a:rPr lang="fr-FR" dirty="0"/>
              <a:t>L’architecture de Kubernetes</a:t>
            </a:r>
            <a:endParaRPr lang="en-US" dirty="0"/>
          </a:p>
        </p:txBody>
      </p:sp>
      <p:graphicFrame>
        <p:nvGraphicFramePr>
          <p:cNvPr id="6159" name="Content Placeholder 7">
            <a:extLst>
              <a:ext uri="{FF2B5EF4-FFF2-40B4-BE49-F238E27FC236}">
                <a16:creationId xmlns:a16="http://schemas.microsoft.com/office/drawing/2014/main" id="{631AF1CC-AE2D-07FF-40DE-ED0338BD9433}"/>
              </a:ext>
            </a:extLst>
          </p:cNvPr>
          <p:cNvGraphicFramePr>
            <a:graphicFrameLocks noGrp="1"/>
          </p:cNvGraphicFramePr>
          <p:nvPr>
            <p:ph idx="1"/>
            <p:extLst>
              <p:ext uri="{D42A27DB-BD31-4B8C-83A1-F6EECF244321}">
                <p14:modId xmlns:p14="http://schemas.microsoft.com/office/powerpoint/2010/main" val="2963137798"/>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e la date 2">
            <a:extLst>
              <a:ext uri="{FF2B5EF4-FFF2-40B4-BE49-F238E27FC236}">
                <a16:creationId xmlns:a16="http://schemas.microsoft.com/office/drawing/2014/main" id="{5ED5C157-DE2D-47EF-88D3-01DCDABE776C}"/>
              </a:ext>
            </a:extLst>
          </p:cNvPr>
          <p:cNvSpPr>
            <a:spLocks noGrp="1"/>
          </p:cNvSpPr>
          <p:nvPr>
            <p:ph type="dt" sz="half" idx="10"/>
          </p:nvPr>
        </p:nvSpPr>
        <p:spPr/>
        <p:txBody>
          <a:bodyPr/>
          <a:lstStyle/>
          <a:p>
            <a:fld id="{14B2FD19-CA29-4688-A92E-DD6307EA92F0}" type="datetime1">
              <a:rPr lang="en-US" smtClean="0"/>
              <a:t>8/16/2022</a:t>
            </a:fld>
            <a:endParaRPr lang="en-US"/>
          </a:p>
        </p:txBody>
      </p:sp>
      <p:sp>
        <p:nvSpPr>
          <p:cNvPr id="4" name="Espace réservé du pied de page 3">
            <a:extLst>
              <a:ext uri="{FF2B5EF4-FFF2-40B4-BE49-F238E27FC236}">
                <a16:creationId xmlns:a16="http://schemas.microsoft.com/office/drawing/2014/main" id="{3687E5C1-5B30-4AEE-90CF-214118D3CEEF}"/>
              </a:ext>
            </a:extLst>
          </p:cNvPr>
          <p:cNvSpPr>
            <a:spLocks noGrp="1"/>
          </p:cNvSpPr>
          <p:nvPr>
            <p:ph type="ftr" sz="quarter" idx="11"/>
          </p:nvPr>
        </p:nvSpPr>
        <p:spPr/>
        <p:txBody>
          <a:bodyPr/>
          <a:lstStyle/>
          <a:p>
            <a:r>
              <a:rPr lang="en-US"/>
              <a:t>Kubernetes les bases | Eazytraining</a:t>
            </a:r>
          </a:p>
        </p:txBody>
      </p:sp>
      <p:sp>
        <p:nvSpPr>
          <p:cNvPr id="5" name="Espace réservé du numéro de diapositive 4">
            <a:extLst>
              <a:ext uri="{FF2B5EF4-FFF2-40B4-BE49-F238E27FC236}">
                <a16:creationId xmlns:a16="http://schemas.microsoft.com/office/drawing/2014/main" id="{1CC501E1-4A95-451D-A419-F004CC62E496}"/>
              </a:ext>
            </a:extLst>
          </p:cNvPr>
          <p:cNvSpPr>
            <a:spLocks noGrp="1"/>
          </p:cNvSpPr>
          <p:nvPr>
            <p:ph type="sldNum" sz="quarter" idx="12"/>
          </p:nvPr>
        </p:nvSpPr>
        <p:spPr/>
        <p:txBody>
          <a:bodyPr/>
          <a:lstStyle/>
          <a:p>
            <a:fld id="{B2DC25EE-239B-4C5F-AAD1-255A7D5F1EE2}" type="slidenum">
              <a:rPr lang="en-US" smtClean="0"/>
              <a:t>18</a:t>
            </a:fld>
            <a:endParaRPr lang="en-US"/>
          </a:p>
        </p:txBody>
      </p:sp>
    </p:spTree>
    <p:extLst>
      <p:ext uri="{BB962C8B-B14F-4D97-AF65-F5344CB8AC3E}">
        <p14:creationId xmlns:p14="http://schemas.microsoft.com/office/powerpoint/2010/main" val="3099093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BB8-039D-449B-8837-8BF333FBC511}"/>
              </a:ext>
            </a:extLst>
          </p:cNvPr>
          <p:cNvSpPr>
            <a:spLocks noGrp="1"/>
          </p:cNvSpPr>
          <p:nvPr>
            <p:ph type="title"/>
          </p:nvPr>
        </p:nvSpPr>
        <p:spPr>
          <a:xfrm>
            <a:off x="841247" y="978619"/>
            <a:ext cx="3410712" cy="1106424"/>
          </a:xfrm>
        </p:spPr>
        <p:txBody>
          <a:bodyPr>
            <a:normAutofit/>
          </a:bodyPr>
          <a:lstStyle/>
          <a:p>
            <a:r>
              <a:rPr lang="fr-FR" sz="2800" dirty="0" err="1"/>
              <a:t>Kubernetes</a:t>
            </a:r>
            <a:r>
              <a:rPr lang="fr-FR" sz="2800" dirty="0"/>
              <a:t> control plan</a:t>
            </a:r>
            <a:endParaRPr lang="en-US" sz="2800" dirty="0"/>
          </a:p>
        </p:txBody>
      </p:sp>
      <p:sp>
        <p:nvSpPr>
          <p:cNvPr id="36" name="Content Placeholder 7">
            <a:extLst>
              <a:ext uri="{FF2B5EF4-FFF2-40B4-BE49-F238E27FC236}">
                <a16:creationId xmlns:a16="http://schemas.microsoft.com/office/drawing/2014/main" id="{B989E15A-6DA4-4BD1-BD5A-2154CF41D720}"/>
              </a:ext>
            </a:extLst>
          </p:cNvPr>
          <p:cNvSpPr>
            <a:spLocks noGrp="1"/>
          </p:cNvSpPr>
          <p:nvPr>
            <p:ph idx="1"/>
          </p:nvPr>
        </p:nvSpPr>
        <p:spPr>
          <a:xfrm>
            <a:off x="565079" y="2252870"/>
            <a:ext cx="3976099" cy="3560251"/>
          </a:xfrm>
        </p:spPr>
        <p:txBody>
          <a:bodyPr>
            <a:normAutofit/>
          </a:bodyPr>
          <a:lstStyle/>
          <a:p>
            <a:r>
              <a:rPr lang="fr-FR" sz="1800" b="1" i="1" dirty="0"/>
              <a:t>Les composants des master </a:t>
            </a:r>
            <a:r>
              <a:rPr lang="fr-FR" sz="1800" b="1" i="1" dirty="0" err="1"/>
              <a:t>nodes</a:t>
            </a:r>
            <a:endParaRPr lang="fr-FR" sz="1800" dirty="0"/>
          </a:p>
          <a:p>
            <a:pPr lvl="1" algn="just"/>
            <a:r>
              <a:rPr lang="fr-FR" sz="1400" b="1" dirty="0" err="1"/>
              <a:t>kube</a:t>
            </a:r>
            <a:r>
              <a:rPr lang="fr-FR" sz="1400" b="1" dirty="0"/>
              <a:t>-api-server </a:t>
            </a:r>
            <a:r>
              <a:rPr lang="fr-FR" sz="1400" dirty="0"/>
              <a:t>est le point d’entrée pour les utilisateurs de </a:t>
            </a:r>
            <a:r>
              <a:rPr lang="fr-FR" sz="1400" dirty="0" err="1"/>
              <a:t>Kubernetes</a:t>
            </a:r>
            <a:r>
              <a:rPr lang="fr-FR" sz="1400" dirty="0"/>
              <a:t> (Dev, </a:t>
            </a:r>
            <a:r>
              <a:rPr lang="fr-FR" sz="1400" dirty="0" err="1"/>
              <a:t>Ops</a:t>
            </a:r>
            <a:r>
              <a:rPr lang="fr-FR" sz="1400" dirty="0"/>
              <a:t>)</a:t>
            </a:r>
          </a:p>
          <a:p>
            <a:pPr lvl="1" algn="just"/>
            <a:r>
              <a:rPr lang="fr-FR" sz="1400" b="1" dirty="0" err="1"/>
              <a:t>kube-scheduler</a:t>
            </a:r>
            <a:r>
              <a:rPr lang="fr-FR" sz="1400" dirty="0"/>
              <a:t> est le planificateur. Il choisit le meilleur nœuds pour exécuter les </a:t>
            </a:r>
            <a:r>
              <a:rPr lang="fr-FR" sz="1400" dirty="0" err="1"/>
              <a:t>workloads</a:t>
            </a:r>
            <a:r>
              <a:rPr lang="fr-FR" sz="1400" dirty="0"/>
              <a:t>.</a:t>
            </a:r>
          </a:p>
          <a:p>
            <a:pPr lvl="1" algn="just"/>
            <a:r>
              <a:rPr lang="fr-FR" sz="1400" b="1" dirty="0" err="1"/>
              <a:t>kube</a:t>
            </a:r>
            <a:r>
              <a:rPr lang="fr-FR" sz="1400" b="1" dirty="0"/>
              <a:t>-</a:t>
            </a:r>
            <a:r>
              <a:rPr lang="fr-FR" sz="1400" b="1" dirty="0" err="1"/>
              <a:t>controller</a:t>
            </a:r>
            <a:r>
              <a:rPr lang="fr-FR" sz="1400" b="1" dirty="0"/>
              <a:t>-manager</a:t>
            </a:r>
            <a:r>
              <a:rPr lang="fr-FR" sz="1400" dirty="0"/>
              <a:t> s’assure que les objets </a:t>
            </a:r>
            <a:r>
              <a:rPr lang="fr-FR" sz="1400" dirty="0" err="1"/>
              <a:t>kubernetes</a:t>
            </a:r>
            <a:r>
              <a:rPr lang="fr-FR" sz="1400" dirty="0"/>
              <a:t> sont dans l’état souhaité par les Dev et/ou </a:t>
            </a:r>
            <a:r>
              <a:rPr lang="fr-FR" sz="1400" dirty="0" err="1"/>
              <a:t>Ops</a:t>
            </a:r>
            <a:endParaRPr lang="fr-FR" sz="1400" dirty="0"/>
          </a:p>
          <a:p>
            <a:pPr lvl="1" algn="just"/>
            <a:r>
              <a:rPr lang="fr-FR" sz="1400" b="1" dirty="0" err="1"/>
              <a:t>Etcd</a:t>
            </a:r>
            <a:r>
              <a:rPr lang="fr-FR" sz="1400" dirty="0"/>
              <a:t> stocke les données de fonctionnement du cluster</a:t>
            </a:r>
          </a:p>
          <a:p>
            <a:pPr lvl="1" algn="just"/>
            <a:r>
              <a:rPr lang="fr-FR" sz="1400" b="1" dirty="0"/>
              <a:t>cloud </a:t>
            </a:r>
            <a:r>
              <a:rPr lang="fr-FR" sz="1400" b="1" dirty="0" err="1"/>
              <a:t>controller</a:t>
            </a:r>
            <a:r>
              <a:rPr lang="fr-FR" sz="1400" b="1" dirty="0"/>
              <a:t> manager </a:t>
            </a:r>
            <a:r>
              <a:rPr lang="fr-FR" sz="1400" dirty="0"/>
              <a:t>permet au cloud provider de s’interfacer avec </a:t>
            </a:r>
            <a:r>
              <a:rPr lang="fr-FR" sz="1400" dirty="0" err="1"/>
              <a:t>Kubernetes</a:t>
            </a:r>
            <a:endParaRPr lang="fr-FR" sz="1400" dirty="0"/>
          </a:p>
          <a:p>
            <a:pPr marL="0" indent="0">
              <a:buNone/>
            </a:pPr>
            <a:endParaRPr lang="fr-FR" sz="1700" dirty="0"/>
          </a:p>
        </p:txBody>
      </p:sp>
      <p:sp>
        <p:nvSpPr>
          <p:cNvPr id="4" name="Espace réservé de la date 3">
            <a:extLst>
              <a:ext uri="{FF2B5EF4-FFF2-40B4-BE49-F238E27FC236}">
                <a16:creationId xmlns:a16="http://schemas.microsoft.com/office/drawing/2014/main" id="{7C7A6913-C4B4-4010-A0E9-4AACFFB84E38}"/>
              </a:ext>
            </a:extLst>
          </p:cNvPr>
          <p:cNvSpPr>
            <a:spLocks noGrp="1"/>
          </p:cNvSpPr>
          <p:nvPr>
            <p:ph type="dt" sz="half" idx="10"/>
          </p:nvPr>
        </p:nvSpPr>
        <p:spPr/>
        <p:txBody>
          <a:bodyPr/>
          <a:lstStyle/>
          <a:p>
            <a:fld id="{52CBD661-A4CE-470B-BBD9-66E471B3EB3A}" type="datetime1">
              <a:rPr lang="en-US" smtClean="0"/>
              <a:t>8/16/2022</a:t>
            </a:fld>
            <a:endParaRPr lang="en-US"/>
          </a:p>
        </p:txBody>
      </p:sp>
      <p:sp>
        <p:nvSpPr>
          <p:cNvPr id="5" name="Espace réservé du pied de page 4">
            <a:extLst>
              <a:ext uri="{FF2B5EF4-FFF2-40B4-BE49-F238E27FC236}">
                <a16:creationId xmlns:a16="http://schemas.microsoft.com/office/drawing/2014/main" id="{3043557E-3BDF-4D3F-A788-20D2D00D7C6D}"/>
              </a:ext>
            </a:extLst>
          </p:cNvPr>
          <p:cNvSpPr>
            <a:spLocks noGrp="1"/>
          </p:cNvSpPr>
          <p:nvPr>
            <p:ph type="ftr" sz="quarter" idx="11"/>
          </p:nvPr>
        </p:nvSpPr>
        <p:spPr/>
        <p:txBody>
          <a:bodyPr/>
          <a:lstStyle/>
          <a:p>
            <a:r>
              <a:rPr lang="en-US"/>
              <a:t>Kubernetes les bases | Eazytraining</a:t>
            </a:r>
          </a:p>
        </p:txBody>
      </p:sp>
      <p:sp>
        <p:nvSpPr>
          <p:cNvPr id="6" name="Espace réservé du numéro de diapositive 5">
            <a:extLst>
              <a:ext uri="{FF2B5EF4-FFF2-40B4-BE49-F238E27FC236}">
                <a16:creationId xmlns:a16="http://schemas.microsoft.com/office/drawing/2014/main" id="{068B3B78-6A4D-4B9E-BD6F-4E51F0A2D8C6}"/>
              </a:ext>
            </a:extLst>
          </p:cNvPr>
          <p:cNvSpPr>
            <a:spLocks noGrp="1"/>
          </p:cNvSpPr>
          <p:nvPr>
            <p:ph type="sldNum" sz="quarter" idx="12"/>
          </p:nvPr>
        </p:nvSpPr>
        <p:spPr/>
        <p:txBody>
          <a:bodyPr/>
          <a:lstStyle/>
          <a:p>
            <a:fld id="{B2DC25EE-239B-4C5F-AAD1-255A7D5F1EE2}" type="slidenum">
              <a:rPr lang="en-US" smtClean="0"/>
              <a:t>19</a:t>
            </a:fld>
            <a:endParaRPr lang="en-US"/>
          </a:p>
        </p:txBody>
      </p:sp>
      <p:pic>
        <p:nvPicPr>
          <p:cNvPr id="6146" name="Picture 2">
            <a:extLst>
              <a:ext uri="{FF2B5EF4-FFF2-40B4-BE49-F238E27FC236}">
                <a16:creationId xmlns:a16="http://schemas.microsoft.com/office/drawing/2014/main" id="{E5DADD53-AF00-F84B-ADE1-78C962E660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98533" y="2103120"/>
            <a:ext cx="6656832" cy="30288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F03867A-EAC0-BC42-AD78-FC1445EF0C64}"/>
              </a:ext>
            </a:extLst>
          </p:cNvPr>
          <p:cNvSpPr/>
          <p:nvPr/>
        </p:nvSpPr>
        <p:spPr>
          <a:xfrm>
            <a:off x="5106554" y="2103120"/>
            <a:ext cx="2738035" cy="3028856"/>
          </a:xfrm>
          <a:prstGeom prst="rect">
            <a:avLst/>
          </a:prstGeom>
          <a:no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60216F38-6B31-E644-A607-102843D51DF9}"/>
              </a:ext>
            </a:extLst>
          </p:cNvPr>
          <p:cNvPicPr>
            <a:picLocks noChangeAspect="1"/>
          </p:cNvPicPr>
          <p:nvPr/>
        </p:nvPicPr>
        <p:blipFill rotWithShape="1">
          <a:blip r:embed="rId3">
            <a:extLst>
              <a:ext uri="{28A0092B-C50C-407E-A947-70E740481C1C}">
                <a14:useLocalDpi xmlns:a14="http://schemas.microsoft.com/office/drawing/2010/main" val="0"/>
              </a:ext>
            </a:extLst>
          </a:blip>
          <a:srcRect l="5393" t="15498" r="7550" b="12728"/>
          <a:stretch/>
        </p:blipFill>
        <p:spPr>
          <a:xfrm>
            <a:off x="8649493" y="4396090"/>
            <a:ext cx="377952" cy="132368"/>
          </a:xfrm>
          <a:prstGeom prst="rect">
            <a:avLst/>
          </a:prstGeom>
        </p:spPr>
      </p:pic>
      <p:pic>
        <p:nvPicPr>
          <p:cNvPr id="11" name="Image 10">
            <a:extLst>
              <a:ext uri="{FF2B5EF4-FFF2-40B4-BE49-F238E27FC236}">
                <a16:creationId xmlns:a16="http://schemas.microsoft.com/office/drawing/2014/main" id="{08FE43CC-F6BD-6941-9665-D179A8FA2A05}"/>
              </a:ext>
            </a:extLst>
          </p:cNvPr>
          <p:cNvPicPr>
            <a:picLocks noChangeAspect="1"/>
          </p:cNvPicPr>
          <p:nvPr/>
        </p:nvPicPr>
        <p:blipFill rotWithShape="1">
          <a:blip r:embed="rId3">
            <a:extLst>
              <a:ext uri="{28A0092B-C50C-407E-A947-70E740481C1C}">
                <a14:useLocalDpi xmlns:a14="http://schemas.microsoft.com/office/drawing/2010/main" val="0"/>
              </a:ext>
            </a:extLst>
          </a:blip>
          <a:srcRect l="5393" t="15498" r="7550" b="12728"/>
          <a:stretch/>
        </p:blipFill>
        <p:spPr>
          <a:xfrm>
            <a:off x="9794171" y="4396090"/>
            <a:ext cx="377952" cy="132368"/>
          </a:xfrm>
          <a:prstGeom prst="rect">
            <a:avLst/>
          </a:prstGeom>
        </p:spPr>
      </p:pic>
      <p:pic>
        <p:nvPicPr>
          <p:cNvPr id="12" name="Image 11">
            <a:extLst>
              <a:ext uri="{FF2B5EF4-FFF2-40B4-BE49-F238E27FC236}">
                <a16:creationId xmlns:a16="http://schemas.microsoft.com/office/drawing/2014/main" id="{3F09E42F-7149-C649-B329-9DB546BC2A2F}"/>
              </a:ext>
            </a:extLst>
          </p:cNvPr>
          <p:cNvPicPr>
            <a:picLocks noChangeAspect="1"/>
          </p:cNvPicPr>
          <p:nvPr/>
        </p:nvPicPr>
        <p:blipFill rotWithShape="1">
          <a:blip r:embed="rId3">
            <a:extLst>
              <a:ext uri="{28A0092B-C50C-407E-A947-70E740481C1C}">
                <a14:useLocalDpi xmlns:a14="http://schemas.microsoft.com/office/drawing/2010/main" val="0"/>
              </a:ext>
            </a:extLst>
          </a:blip>
          <a:srcRect l="5393" t="15498" r="7550" b="12728"/>
          <a:stretch/>
        </p:blipFill>
        <p:spPr>
          <a:xfrm>
            <a:off x="11043850" y="4378672"/>
            <a:ext cx="377952" cy="132368"/>
          </a:xfrm>
          <a:prstGeom prst="rect">
            <a:avLst/>
          </a:prstGeom>
        </p:spPr>
      </p:pic>
    </p:spTree>
    <p:extLst>
      <p:ext uri="{BB962C8B-B14F-4D97-AF65-F5344CB8AC3E}">
        <p14:creationId xmlns:p14="http://schemas.microsoft.com/office/powerpoint/2010/main" val="994317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CDF1-C7FC-4B95-9120-135DE8588AA3}"/>
              </a:ext>
            </a:extLst>
          </p:cNvPr>
          <p:cNvSpPr>
            <a:spLocks noGrp="1"/>
          </p:cNvSpPr>
          <p:nvPr>
            <p:ph type="title"/>
          </p:nvPr>
        </p:nvSpPr>
        <p:spPr>
          <a:xfrm>
            <a:off x="1136428" y="627564"/>
            <a:ext cx="7474172" cy="1325563"/>
          </a:xfrm>
        </p:spPr>
        <p:txBody>
          <a:bodyPr>
            <a:normAutofit/>
          </a:bodyPr>
          <a:lstStyle/>
          <a:p>
            <a:r>
              <a:rPr lang="fr-FR"/>
              <a:t>Plan</a:t>
            </a:r>
            <a:endParaRPr lang="en-US"/>
          </a:p>
        </p:txBody>
      </p:sp>
      <p:sp>
        <p:nvSpPr>
          <p:cNvPr id="3" name="Content Placeholder 2">
            <a:extLst>
              <a:ext uri="{FF2B5EF4-FFF2-40B4-BE49-F238E27FC236}">
                <a16:creationId xmlns:a16="http://schemas.microsoft.com/office/drawing/2014/main" id="{0210BE12-D654-4BE4-BDA3-90732D5E6BD1}"/>
              </a:ext>
            </a:extLst>
          </p:cNvPr>
          <p:cNvSpPr>
            <a:spLocks noGrp="1"/>
          </p:cNvSpPr>
          <p:nvPr>
            <p:ph idx="1"/>
          </p:nvPr>
        </p:nvSpPr>
        <p:spPr>
          <a:xfrm>
            <a:off x="1136429" y="2278173"/>
            <a:ext cx="6467867" cy="3450613"/>
          </a:xfrm>
        </p:spPr>
        <p:txBody>
          <a:bodyPr anchor="ctr">
            <a:normAutofit/>
          </a:bodyPr>
          <a:lstStyle/>
          <a:p>
            <a:pPr lvl="1"/>
            <a:r>
              <a:rPr lang="fr-FR" sz="1700" dirty="0"/>
              <a:t>Présentation du formateur</a:t>
            </a:r>
          </a:p>
          <a:p>
            <a:pPr lvl="1"/>
            <a:r>
              <a:rPr lang="fr-FR" sz="1700" dirty="0"/>
              <a:t>Présentation générale de </a:t>
            </a:r>
            <a:r>
              <a:rPr lang="fr-FR" sz="1700" dirty="0" err="1"/>
              <a:t>Kubernetes</a:t>
            </a:r>
            <a:endParaRPr lang="fr-FR" sz="1700" dirty="0"/>
          </a:p>
          <a:p>
            <a:pPr lvl="1"/>
            <a:r>
              <a:rPr lang="fr-FR" sz="1700" dirty="0"/>
              <a:t>L’architecture de </a:t>
            </a:r>
            <a:r>
              <a:rPr lang="fr-FR" sz="1700" dirty="0" err="1"/>
              <a:t>Kubernetes</a:t>
            </a:r>
            <a:endParaRPr lang="fr-FR" sz="1700" dirty="0"/>
          </a:p>
          <a:p>
            <a:pPr lvl="1"/>
            <a:r>
              <a:rPr lang="fr-FR" sz="1700" dirty="0"/>
              <a:t>L’installation de </a:t>
            </a:r>
            <a:r>
              <a:rPr lang="fr-FR" sz="1700" dirty="0" err="1"/>
              <a:t>Kubernetes</a:t>
            </a:r>
            <a:endParaRPr lang="fr-FR" sz="1700" dirty="0"/>
          </a:p>
          <a:p>
            <a:pPr lvl="1"/>
            <a:r>
              <a:rPr lang="fr-FR" sz="1700" dirty="0"/>
              <a:t>Déploiement d’une application</a:t>
            </a:r>
          </a:p>
          <a:p>
            <a:pPr lvl="1"/>
            <a:r>
              <a:rPr lang="fr-FR" sz="1700" dirty="0"/>
              <a:t>Gestion du réseau</a:t>
            </a:r>
          </a:p>
          <a:p>
            <a:pPr lvl="1"/>
            <a:r>
              <a:rPr lang="fr-FR" sz="1700" dirty="0"/>
              <a:t>Gestion du stockage</a:t>
            </a:r>
          </a:p>
          <a:p>
            <a:pPr lvl="1"/>
            <a:r>
              <a:rPr lang="fr-FR" sz="1700" dirty="0"/>
              <a:t>Introduction à </a:t>
            </a:r>
            <a:r>
              <a:rPr lang="fr-FR" sz="1700" dirty="0" err="1"/>
              <a:t>helm</a:t>
            </a:r>
            <a:endParaRPr lang="fr-FR" sz="1700" dirty="0"/>
          </a:p>
          <a:p>
            <a:pPr lvl="1"/>
            <a:r>
              <a:rPr lang="fr-FR" sz="1700" dirty="0" err="1"/>
              <a:t>Metrics</a:t>
            </a:r>
            <a:r>
              <a:rPr lang="fr-FR" sz="1700" dirty="0"/>
              <a:t>-server</a:t>
            </a:r>
          </a:p>
          <a:p>
            <a:pPr lvl="1"/>
            <a:r>
              <a:rPr lang="fr-FR" sz="1700" dirty="0"/>
              <a:t>Mini-projet : déployez un site </a:t>
            </a:r>
            <a:r>
              <a:rPr lang="fr-FR" sz="1700" dirty="0" err="1"/>
              <a:t>wordpress</a:t>
            </a:r>
            <a:endParaRPr lang="fr-FR" sz="1700" dirty="0"/>
          </a:p>
          <a:p>
            <a:pPr lvl="1"/>
            <a:r>
              <a:rPr lang="fr-FR" sz="1700" dirty="0"/>
              <a:t>Synthèse de la formation</a:t>
            </a:r>
          </a:p>
          <a:p>
            <a:endParaRPr lang="en-US" sz="1700" dirty="0"/>
          </a:p>
        </p:txBody>
      </p:sp>
      <p:sp>
        <p:nvSpPr>
          <p:cNvPr id="5" name="Espace réservé du pied de page 4">
            <a:extLst>
              <a:ext uri="{FF2B5EF4-FFF2-40B4-BE49-F238E27FC236}">
                <a16:creationId xmlns:a16="http://schemas.microsoft.com/office/drawing/2014/main" id="{6EEAA171-6AF0-4B68-887B-33CB3CEFE1EF}"/>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Kubernetes les bases | Eazytraining</a:t>
            </a:r>
          </a:p>
        </p:txBody>
      </p:sp>
      <p:sp>
        <p:nvSpPr>
          <p:cNvPr id="4" name="Espace réservé de la date 3">
            <a:extLst>
              <a:ext uri="{FF2B5EF4-FFF2-40B4-BE49-F238E27FC236}">
                <a16:creationId xmlns:a16="http://schemas.microsoft.com/office/drawing/2014/main" id="{A85D12D6-56C0-482A-BC06-EF3B624FC46C}"/>
              </a:ext>
            </a:extLst>
          </p:cNvPr>
          <p:cNvSpPr>
            <a:spLocks noGrp="1"/>
          </p:cNvSpPr>
          <p:nvPr>
            <p:ph type="dt" sz="half" idx="10"/>
          </p:nvPr>
        </p:nvSpPr>
        <p:spPr>
          <a:xfrm>
            <a:off x="6973342" y="6356350"/>
            <a:ext cx="2743200" cy="365125"/>
          </a:xfrm>
        </p:spPr>
        <p:txBody>
          <a:bodyPr>
            <a:normAutofit/>
          </a:bodyPr>
          <a:lstStyle/>
          <a:p>
            <a:pPr algn="r">
              <a:spcAft>
                <a:spcPts val="600"/>
              </a:spcAft>
            </a:pPr>
            <a:fld id="{3E236D7D-4C45-4146-A171-4F1EE74B5C38}" type="datetime1">
              <a:rPr lang="en-US" sz="1050">
                <a:solidFill>
                  <a:schemeClr val="tx1">
                    <a:lumMod val="75000"/>
                    <a:lumOff val="25000"/>
                  </a:schemeClr>
                </a:solidFill>
              </a:rPr>
              <a:pPr algn="r">
                <a:spcAft>
                  <a:spcPts val="600"/>
                </a:spcAft>
              </a:pPr>
              <a:t>8/16/2022</a:t>
            </a:fld>
            <a:endParaRPr lang="en-US" sz="1050">
              <a:solidFill>
                <a:schemeClr val="tx1">
                  <a:lumMod val="75000"/>
                  <a:lumOff val="25000"/>
                </a:schemeClr>
              </a:solidFill>
            </a:endParaRPr>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7E8D6670-D493-49E0-A890-A1F07B094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6" name="Espace réservé du numéro de diapositive 5">
            <a:extLst>
              <a:ext uri="{FF2B5EF4-FFF2-40B4-BE49-F238E27FC236}">
                <a16:creationId xmlns:a16="http://schemas.microsoft.com/office/drawing/2014/main" id="{9B6E3EFE-7781-403F-925D-66EC30B6E2C4}"/>
              </a:ext>
            </a:extLst>
          </p:cNvPr>
          <p:cNvSpPr>
            <a:spLocks noGrp="1"/>
          </p:cNvSpPr>
          <p:nvPr>
            <p:ph type="sldNum" sz="quarter" idx="12"/>
          </p:nvPr>
        </p:nvSpPr>
        <p:spPr>
          <a:xfrm>
            <a:off x="10341428" y="6356350"/>
            <a:ext cx="1012371" cy="365125"/>
          </a:xfrm>
        </p:spPr>
        <p:txBody>
          <a:bodyPr>
            <a:normAutofit/>
          </a:bodyPr>
          <a:lstStyle/>
          <a:p>
            <a:pPr>
              <a:spcAft>
                <a:spcPts val="600"/>
              </a:spcAft>
            </a:pPr>
            <a:fld id="{B2DC25EE-239B-4C5F-AAD1-255A7D5F1EE2}"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2704053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BB8-039D-449B-8837-8BF333FBC511}"/>
              </a:ext>
            </a:extLst>
          </p:cNvPr>
          <p:cNvSpPr>
            <a:spLocks noGrp="1"/>
          </p:cNvSpPr>
          <p:nvPr>
            <p:ph type="title"/>
          </p:nvPr>
        </p:nvSpPr>
        <p:spPr>
          <a:xfrm>
            <a:off x="841247" y="978619"/>
            <a:ext cx="3679382" cy="1106424"/>
          </a:xfrm>
        </p:spPr>
        <p:txBody>
          <a:bodyPr>
            <a:normAutofit/>
          </a:bodyPr>
          <a:lstStyle/>
          <a:p>
            <a:r>
              <a:rPr lang="fr-FR" sz="2800" dirty="0" err="1"/>
              <a:t>Kubernetes</a:t>
            </a:r>
            <a:r>
              <a:rPr lang="fr-FR" sz="2800" dirty="0"/>
              <a:t> data plan</a:t>
            </a:r>
            <a:endParaRPr lang="en-US" sz="2800" dirty="0"/>
          </a:p>
        </p:txBody>
      </p:sp>
      <p:sp>
        <p:nvSpPr>
          <p:cNvPr id="36" name="Content Placeholder 7">
            <a:extLst>
              <a:ext uri="{FF2B5EF4-FFF2-40B4-BE49-F238E27FC236}">
                <a16:creationId xmlns:a16="http://schemas.microsoft.com/office/drawing/2014/main" id="{B989E15A-6DA4-4BD1-BD5A-2154CF41D720}"/>
              </a:ext>
            </a:extLst>
          </p:cNvPr>
          <p:cNvSpPr>
            <a:spLocks noGrp="1"/>
          </p:cNvSpPr>
          <p:nvPr>
            <p:ph idx="1"/>
          </p:nvPr>
        </p:nvSpPr>
        <p:spPr>
          <a:xfrm>
            <a:off x="473583" y="2252870"/>
            <a:ext cx="4188315" cy="3560251"/>
          </a:xfrm>
        </p:spPr>
        <p:txBody>
          <a:bodyPr>
            <a:normAutofit/>
          </a:bodyPr>
          <a:lstStyle/>
          <a:p>
            <a:r>
              <a:rPr lang="fr-FR" sz="1800" b="1" i="1" dirty="0"/>
              <a:t>Les composants des </a:t>
            </a:r>
            <a:r>
              <a:rPr lang="fr-FR" sz="1800" b="1" i="1" dirty="0" err="1"/>
              <a:t>worker</a:t>
            </a:r>
            <a:r>
              <a:rPr lang="fr-FR" sz="1800" b="1" i="1" dirty="0"/>
              <a:t> </a:t>
            </a:r>
            <a:r>
              <a:rPr lang="fr-FR" sz="1800" b="1" i="1" dirty="0" err="1"/>
              <a:t>nodes</a:t>
            </a:r>
            <a:endParaRPr lang="fr-FR" sz="1800" b="1" i="1" dirty="0"/>
          </a:p>
          <a:p>
            <a:pPr lvl="1" algn="just"/>
            <a:r>
              <a:rPr lang="fr-FR" sz="1400" b="1" dirty="0" err="1"/>
              <a:t>kubelet</a:t>
            </a:r>
            <a:r>
              <a:rPr lang="fr-FR" sz="1400" dirty="0"/>
              <a:t> est l’agent de </a:t>
            </a:r>
            <a:r>
              <a:rPr lang="fr-FR" sz="1400" dirty="0" err="1"/>
              <a:t>Kubernetes</a:t>
            </a:r>
            <a:r>
              <a:rPr lang="fr-FR" sz="1400" dirty="0"/>
              <a:t>. Il interprète et exécute les instructions du control plan </a:t>
            </a:r>
          </a:p>
          <a:p>
            <a:pPr lvl="1" algn="just"/>
            <a:r>
              <a:rPr lang="fr-FR" sz="1400" b="1" dirty="0" err="1"/>
              <a:t>kube</a:t>
            </a:r>
            <a:r>
              <a:rPr lang="fr-FR" sz="1400" b="1" dirty="0"/>
              <a:t>-proxy</a:t>
            </a:r>
            <a:r>
              <a:rPr lang="fr-FR" sz="1400" dirty="0"/>
              <a:t> gère l’ensemble des actions réseaux sur le nœud</a:t>
            </a:r>
          </a:p>
          <a:p>
            <a:pPr lvl="1" algn="just"/>
            <a:r>
              <a:rPr lang="fr-FR" sz="1400" dirty="0"/>
              <a:t>Containers </a:t>
            </a:r>
            <a:r>
              <a:rPr lang="fr-FR" sz="1400" dirty="0" err="1"/>
              <a:t>Runtime</a:t>
            </a:r>
            <a:r>
              <a:rPr lang="fr-FR" sz="1400" dirty="0"/>
              <a:t> (docker, cri-o permet l’exécution des conteneurs</a:t>
            </a:r>
          </a:p>
          <a:p>
            <a:pPr lvl="1" algn="just"/>
            <a:r>
              <a:rPr lang="fr-FR" sz="1400" dirty="0"/>
              <a:t>Votre application et les objets </a:t>
            </a:r>
            <a:r>
              <a:rPr lang="fr-FR" sz="1400" dirty="0" err="1"/>
              <a:t>Kubernetes</a:t>
            </a:r>
            <a:r>
              <a:rPr lang="fr-FR" sz="1400" dirty="0"/>
              <a:t> qui lui sont associés</a:t>
            </a:r>
          </a:p>
          <a:p>
            <a:pPr marL="0" indent="0">
              <a:buNone/>
            </a:pPr>
            <a:endParaRPr lang="fr-FR" sz="1700" dirty="0"/>
          </a:p>
        </p:txBody>
      </p:sp>
      <p:sp>
        <p:nvSpPr>
          <p:cNvPr id="3" name="Espace réservé de la date 2">
            <a:extLst>
              <a:ext uri="{FF2B5EF4-FFF2-40B4-BE49-F238E27FC236}">
                <a16:creationId xmlns:a16="http://schemas.microsoft.com/office/drawing/2014/main" id="{BDB76BDA-84BA-4924-A015-D3D431DED79A}"/>
              </a:ext>
            </a:extLst>
          </p:cNvPr>
          <p:cNvSpPr>
            <a:spLocks noGrp="1"/>
          </p:cNvSpPr>
          <p:nvPr>
            <p:ph type="dt" sz="half" idx="10"/>
          </p:nvPr>
        </p:nvSpPr>
        <p:spPr/>
        <p:txBody>
          <a:bodyPr/>
          <a:lstStyle/>
          <a:p>
            <a:fld id="{8A6545CE-4EC5-4FB8-B897-0D5F23DFD938}" type="datetime1">
              <a:rPr lang="en-US" smtClean="0"/>
              <a:t>8/16/2022</a:t>
            </a:fld>
            <a:endParaRPr lang="en-US"/>
          </a:p>
        </p:txBody>
      </p:sp>
      <p:sp>
        <p:nvSpPr>
          <p:cNvPr id="4" name="Espace réservé du pied de page 3">
            <a:extLst>
              <a:ext uri="{FF2B5EF4-FFF2-40B4-BE49-F238E27FC236}">
                <a16:creationId xmlns:a16="http://schemas.microsoft.com/office/drawing/2014/main" id="{F9F01FA5-0F1E-47AA-BF09-F1271FB826D4}"/>
              </a:ext>
            </a:extLst>
          </p:cNvPr>
          <p:cNvSpPr>
            <a:spLocks noGrp="1"/>
          </p:cNvSpPr>
          <p:nvPr>
            <p:ph type="ftr" sz="quarter" idx="11"/>
          </p:nvPr>
        </p:nvSpPr>
        <p:spPr/>
        <p:txBody>
          <a:bodyPr/>
          <a:lstStyle/>
          <a:p>
            <a:r>
              <a:rPr lang="en-US"/>
              <a:t>Kubernetes les bases | Eazytraining</a:t>
            </a:r>
          </a:p>
        </p:txBody>
      </p:sp>
      <p:sp>
        <p:nvSpPr>
          <p:cNvPr id="5" name="Espace réservé du numéro de diapositive 4">
            <a:extLst>
              <a:ext uri="{FF2B5EF4-FFF2-40B4-BE49-F238E27FC236}">
                <a16:creationId xmlns:a16="http://schemas.microsoft.com/office/drawing/2014/main" id="{AA3C811B-7711-417A-A460-79277483D7B7}"/>
              </a:ext>
            </a:extLst>
          </p:cNvPr>
          <p:cNvSpPr>
            <a:spLocks noGrp="1"/>
          </p:cNvSpPr>
          <p:nvPr>
            <p:ph type="sldNum" sz="quarter" idx="12"/>
          </p:nvPr>
        </p:nvSpPr>
        <p:spPr/>
        <p:txBody>
          <a:bodyPr/>
          <a:lstStyle/>
          <a:p>
            <a:fld id="{B2DC25EE-239B-4C5F-AAD1-255A7D5F1EE2}" type="slidenum">
              <a:rPr lang="en-US" smtClean="0"/>
              <a:t>20</a:t>
            </a:fld>
            <a:endParaRPr lang="en-US"/>
          </a:p>
        </p:txBody>
      </p:sp>
      <p:pic>
        <p:nvPicPr>
          <p:cNvPr id="6146" name="Picture 2">
            <a:extLst>
              <a:ext uri="{FF2B5EF4-FFF2-40B4-BE49-F238E27FC236}">
                <a16:creationId xmlns:a16="http://schemas.microsoft.com/office/drawing/2014/main" id="{E5DADD53-AF00-F84B-ADE1-78C962E660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98533" y="2103120"/>
            <a:ext cx="6656832" cy="302885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365849C-08C3-9B46-8E5D-691957437707}"/>
              </a:ext>
            </a:extLst>
          </p:cNvPr>
          <p:cNvSpPr/>
          <p:nvPr/>
        </p:nvSpPr>
        <p:spPr>
          <a:xfrm>
            <a:off x="8101263" y="3545306"/>
            <a:ext cx="3654102" cy="1443790"/>
          </a:xfrm>
          <a:prstGeom prst="rect">
            <a:avLst/>
          </a:prstGeom>
          <a:no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61EDBF3F-A0F5-9548-A218-0B19817E2A85}"/>
              </a:ext>
            </a:extLst>
          </p:cNvPr>
          <p:cNvPicPr>
            <a:picLocks noChangeAspect="1"/>
          </p:cNvPicPr>
          <p:nvPr/>
        </p:nvPicPr>
        <p:blipFill rotWithShape="1">
          <a:blip r:embed="rId3">
            <a:extLst>
              <a:ext uri="{28A0092B-C50C-407E-A947-70E740481C1C}">
                <a14:useLocalDpi xmlns:a14="http://schemas.microsoft.com/office/drawing/2010/main" val="0"/>
              </a:ext>
            </a:extLst>
          </a:blip>
          <a:srcRect l="5393" t="15498" r="7550" b="12728"/>
          <a:stretch/>
        </p:blipFill>
        <p:spPr>
          <a:xfrm>
            <a:off x="8649493" y="4396090"/>
            <a:ext cx="377952" cy="132368"/>
          </a:xfrm>
          <a:prstGeom prst="rect">
            <a:avLst/>
          </a:prstGeom>
        </p:spPr>
      </p:pic>
      <p:pic>
        <p:nvPicPr>
          <p:cNvPr id="12" name="Image 11">
            <a:extLst>
              <a:ext uri="{FF2B5EF4-FFF2-40B4-BE49-F238E27FC236}">
                <a16:creationId xmlns:a16="http://schemas.microsoft.com/office/drawing/2014/main" id="{214DA8F3-5DB9-9943-9428-279E23891C38}"/>
              </a:ext>
            </a:extLst>
          </p:cNvPr>
          <p:cNvPicPr>
            <a:picLocks noChangeAspect="1"/>
          </p:cNvPicPr>
          <p:nvPr/>
        </p:nvPicPr>
        <p:blipFill rotWithShape="1">
          <a:blip r:embed="rId3">
            <a:extLst>
              <a:ext uri="{28A0092B-C50C-407E-A947-70E740481C1C}">
                <a14:useLocalDpi xmlns:a14="http://schemas.microsoft.com/office/drawing/2010/main" val="0"/>
              </a:ext>
            </a:extLst>
          </a:blip>
          <a:srcRect l="5393" t="15498" r="7550" b="12728"/>
          <a:stretch/>
        </p:blipFill>
        <p:spPr>
          <a:xfrm>
            <a:off x="9794171" y="4396090"/>
            <a:ext cx="377952" cy="132368"/>
          </a:xfrm>
          <a:prstGeom prst="rect">
            <a:avLst/>
          </a:prstGeom>
        </p:spPr>
      </p:pic>
      <p:pic>
        <p:nvPicPr>
          <p:cNvPr id="13" name="Image 12">
            <a:extLst>
              <a:ext uri="{FF2B5EF4-FFF2-40B4-BE49-F238E27FC236}">
                <a16:creationId xmlns:a16="http://schemas.microsoft.com/office/drawing/2014/main" id="{094AEE6C-85D3-9D4A-937C-5DCFE5FFD154}"/>
              </a:ext>
            </a:extLst>
          </p:cNvPr>
          <p:cNvPicPr>
            <a:picLocks noChangeAspect="1"/>
          </p:cNvPicPr>
          <p:nvPr/>
        </p:nvPicPr>
        <p:blipFill rotWithShape="1">
          <a:blip r:embed="rId3">
            <a:extLst>
              <a:ext uri="{28A0092B-C50C-407E-A947-70E740481C1C}">
                <a14:useLocalDpi xmlns:a14="http://schemas.microsoft.com/office/drawing/2010/main" val="0"/>
              </a:ext>
            </a:extLst>
          </a:blip>
          <a:srcRect l="5393" t="15498" r="7550" b="12728"/>
          <a:stretch/>
        </p:blipFill>
        <p:spPr>
          <a:xfrm>
            <a:off x="11035141" y="4378672"/>
            <a:ext cx="377952" cy="132368"/>
          </a:xfrm>
          <a:prstGeom prst="rect">
            <a:avLst/>
          </a:prstGeom>
        </p:spPr>
      </p:pic>
    </p:spTree>
    <p:extLst>
      <p:ext uri="{BB962C8B-B14F-4D97-AF65-F5344CB8AC3E}">
        <p14:creationId xmlns:p14="http://schemas.microsoft.com/office/powerpoint/2010/main" val="1804216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9589-898B-40A5-B6EC-5755AC821D00}"/>
              </a:ext>
            </a:extLst>
          </p:cNvPr>
          <p:cNvSpPr>
            <a:spLocks noGrp="1"/>
          </p:cNvSpPr>
          <p:nvPr>
            <p:ph type="title"/>
          </p:nvPr>
        </p:nvSpPr>
        <p:spPr/>
        <p:txBody>
          <a:bodyPr>
            <a:normAutofit/>
          </a:bodyPr>
          <a:lstStyle/>
          <a:p>
            <a:r>
              <a:rPr lang="fr-FR" dirty="0"/>
              <a:t>Les objets Kubernetes</a:t>
            </a:r>
            <a:endParaRPr lang="en-US" dirty="0"/>
          </a:p>
        </p:txBody>
      </p:sp>
      <p:sp>
        <p:nvSpPr>
          <p:cNvPr id="4" name="Espace réservé de la date 3">
            <a:extLst>
              <a:ext uri="{FF2B5EF4-FFF2-40B4-BE49-F238E27FC236}">
                <a16:creationId xmlns:a16="http://schemas.microsoft.com/office/drawing/2014/main" id="{DBDE582F-3D3E-4C66-9EB2-78DC489AFD00}"/>
              </a:ext>
            </a:extLst>
          </p:cNvPr>
          <p:cNvSpPr>
            <a:spLocks noGrp="1"/>
          </p:cNvSpPr>
          <p:nvPr>
            <p:ph type="dt" sz="half" idx="10"/>
          </p:nvPr>
        </p:nvSpPr>
        <p:spPr/>
        <p:txBody>
          <a:bodyPr/>
          <a:lstStyle/>
          <a:p>
            <a:fld id="{6B6A74D7-8AEB-4813-89BD-F4FDEECB4BDC}" type="datetime1">
              <a:rPr lang="en-US" smtClean="0"/>
              <a:t>8/16/2022</a:t>
            </a:fld>
            <a:endParaRPr lang="en-US"/>
          </a:p>
        </p:txBody>
      </p:sp>
      <p:sp>
        <p:nvSpPr>
          <p:cNvPr id="5" name="Espace réservé du pied de page 4">
            <a:extLst>
              <a:ext uri="{FF2B5EF4-FFF2-40B4-BE49-F238E27FC236}">
                <a16:creationId xmlns:a16="http://schemas.microsoft.com/office/drawing/2014/main" id="{39A78D93-B657-4F36-A213-39737E0B4937}"/>
              </a:ext>
            </a:extLst>
          </p:cNvPr>
          <p:cNvSpPr>
            <a:spLocks noGrp="1"/>
          </p:cNvSpPr>
          <p:nvPr>
            <p:ph type="ftr" sz="quarter" idx="11"/>
          </p:nvPr>
        </p:nvSpPr>
        <p:spPr/>
        <p:txBody>
          <a:bodyPr/>
          <a:lstStyle/>
          <a:p>
            <a:r>
              <a:rPr lang="en-US"/>
              <a:t>Kubernetes les bases | Eazytraining</a:t>
            </a:r>
          </a:p>
        </p:txBody>
      </p:sp>
      <p:sp>
        <p:nvSpPr>
          <p:cNvPr id="6" name="Espace réservé du numéro de diapositive 5">
            <a:extLst>
              <a:ext uri="{FF2B5EF4-FFF2-40B4-BE49-F238E27FC236}">
                <a16:creationId xmlns:a16="http://schemas.microsoft.com/office/drawing/2014/main" id="{FE295F9F-3EFF-46DA-BF4A-05DB52C358DF}"/>
              </a:ext>
            </a:extLst>
          </p:cNvPr>
          <p:cNvSpPr>
            <a:spLocks noGrp="1"/>
          </p:cNvSpPr>
          <p:nvPr>
            <p:ph type="sldNum" sz="quarter" idx="12"/>
          </p:nvPr>
        </p:nvSpPr>
        <p:spPr/>
        <p:txBody>
          <a:bodyPr/>
          <a:lstStyle/>
          <a:p>
            <a:fld id="{B2DC25EE-239B-4C5F-AAD1-255A7D5F1EE2}" type="slidenum">
              <a:rPr lang="en-US" smtClean="0"/>
              <a:t>21</a:t>
            </a:fld>
            <a:endParaRPr lang="en-US"/>
          </a:p>
        </p:txBody>
      </p:sp>
      <p:grpSp>
        <p:nvGrpSpPr>
          <p:cNvPr id="3" name="Groupe 2">
            <a:extLst>
              <a:ext uri="{FF2B5EF4-FFF2-40B4-BE49-F238E27FC236}">
                <a16:creationId xmlns:a16="http://schemas.microsoft.com/office/drawing/2014/main" id="{DE33EC9A-C9D6-2B4C-B58B-87A5F61FECD5}"/>
              </a:ext>
            </a:extLst>
          </p:cNvPr>
          <p:cNvGrpSpPr/>
          <p:nvPr/>
        </p:nvGrpSpPr>
        <p:grpSpPr>
          <a:xfrm>
            <a:off x="2120153" y="2087125"/>
            <a:ext cx="8158958" cy="4569015"/>
            <a:chOff x="2319262" y="1422982"/>
            <a:chExt cx="8158958" cy="4569015"/>
          </a:xfrm>
        </p:grpSpPr>
        <p:pic>
          <p:nvPicPr>
            <p:cNvPr id="39" name="Picture 2">
              <a:extLst>
                <a:ext uri="{FF2B5EF4-FFF2-40B4-BE49-F238E27FC236}">
                  <a16:creationId xmlns:a16="http://schemas.microsoft.com/office/drawing/2014/main" id="{793409DA-F257-BC44-8694-6C53045CDD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19262" y="1422982"/>
              <a:ext cx="8158958" cy="4569015"/>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8DE23EC6-04E2-1447-BD14-B008278FEEF6}"/>
                </a:ext>
              </a:extLst>
            </p:cNvPr>
            <p:cNvSpPr/>
            <p:nvPr/>
          </p:nvSpPr>
          <p:spPr>
            <a:xfrm>
              <a:off x="4985357" y="4499447"/>
              <a:ext cx="2179315" cy="26690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t>Kubernetes</a:t>
              </a:r>
            </a:p>
          </p:txBody>
        </p:sp>
      </p:grpSp>
    </p:spTree>
    <p:extLst>
      <p:ext uri="{BB962C8B-B14F-4D97-AF65-F5344CB8AC3E}">
        <p14:creationId xmlns:p14="http://schemas.microsoft.com/office/powerpoint/2010/main" val="925673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CDF1-C7FC-4B95-9120-135DE8588AA3}"/>
              </a:ext>
            </a:extLst>
          </p:cNvPr>
          <p:cNvSpPr>
            <a:spLocks noGrp="1"/>
          </p:cNvSpPr>
          <p:nvPr>
            <p:ph type="title"/>
          </p:nvPr>
        </p:nvSpPr>
        <p:spPr>
          <a:xfrm>
            <a:off x="1136428" y="627564"/>
            <a:ext cx="7474172" cy="1325563"/>
          </a:xfrm>
        </p:spPr>
        <p:txBody>
          <a:bodyPr>
            <a:normAutofit/>
          </a:bodyPr>
          <a:lstStyle/>
          <a:p>
            <a:r>
              <a:rPr lang="fr-FR"/>
              <a:t>Plan</a:t>
            </a:r>
            <a:endParaRPr lang="en-US"/>
          </a:p>
        </p:txBody>
      </p:sp>
      <p:sp>
        <p:nvSpPr>
          <p:cNvPr id="3" name="Content Placeholder 2">
            <a:extLst>
              <a:ext uri="{FF2B5EF4-FFF2-40B4-BE49-F238E27FC236}">
                <a16:creationId xmlns:a16="http://schemas.microsoft.com/office/drawing/2014/main" id="{0210BE12-D654-4BE4-BDA3-90732D5E6BD1}"/>
              </a:ext>
            </a:extLst>
          </p:cNvPr>
          <p:cNvSpPr>
            <a:spLocks noGrp="1"/>
          </p:cNvSpPr>
          <p:nvPr>
            <p:ph idx="1"/>
          </p:nvPr>
        </p:nvSpPr>
        <p:spPr>
          <a:xfrm>
            <a:off x="1136429" y="2278173"/>
            <a:ext cx="6467867" cy="3450613"/>
          </a:xfrm>
        </p:spPr>
        <p:txBody>
          <a:bodyPr anchor="ctr">
            <a:normAutofit/>
          </a:bodyPr>
          <a:lstStyle/>
          <a:p>
            <a:pPr lvl="1"/>
            <a:r>
              <a:rPr lang="fr-FR" sz="1700" dirty="0"/>
              <a:t>Présentation de la formateur</a:t>
            </a:r>
          </a:p>
          <a:p>
            <a:pPr lvl="1"/>
            <a:r>
              <a:rPr lang="fr-FR" sz="1700" dirty="0"/>
              <a:t>Présentation générale de </a:t>
            </a:r>
            <a:r>
              <a:rPr lang="fr-FR" sz="1700" dirty="0" err="1"/>
              <a:t>Kubernetes</a:t>
            </a:r>
            <a:endParaRPr lang="fr-FR" sz="1700" dirty="0"/>
          </a:p>
          <a:p>
            <a:pPr lvl="1"/>
            <a:r>
              <a:rPr lang="fr-FR" sz="1700" dirty="0"/>
              <a:t>L’architecture de </a:t>
            </a:r>
            <a:r>
              <a:rPr lang="fr-FR" sz="1700" dirty="0" err="1"/>
              <a:t>Kubernetes</a:t>
            </a:r>
            <a:endParaRPr lang="fr-FR" sz="1700" dirty="0"/>
          </a:p>
          <a:p>
            <a:pPr lvl="1"/>
            <a:r>
              <a:rPr lang="fr-FR" sz="1700" dirty="0">
                <a:solidFill>
                  <a:schemeClr val="accent1">
                    <a:lumMod val="75000"/>
                  </a:schemeClr>
                </a:solidFill>
              </a:rPr>
              <a:t>L’installation de </a:t>
            </a:r>
            <a:r>
              <a:rPr lang="fr-FR" sz="1700" dirty="0" err="1">
                <a:solidFill>
                  <a:schemeClr val="accent1">
                    <a:lumMod val="75000"/>
                  </a:schemeClr>
                </a:solidFill>
              </a:rPr>
              <a:t>Kubernetes</a:t>
            </a:r>
            <a:endParaRPr lang="fr-FR" sz="1700" dirty="0">
              <a:solidFill>
                <a:schemeClr val="accent1">
                  <a:lumMod val="75000"/>
                </a:schemeClr>
              </a:solidFill>
            </a:endParaRPr>
          </a:p>
          <a:p>
            <a:pPr lvl="1"/>
            <a:r>
              <a:rPr lang="fr-FR" sz="1700" dirty="0"/>
              <a:t>Déploiement d’une application</a:t>
            </a:r>
          </a:p>
          <a:p>
            <a:pPr lvl="1"/>
            <a:r>
              <a:rPr lang="fr-FR" sz="1700" dirty="0"/>
              <a:t>Gestion du réseau</a:t>
            </a:r>
          </a:p>
          <a:p>
            <a:pPr lvl="1"/>
            <a:r>
              <a:rPr lang="fr-FR" sz="1700" dirty="0"/>
              <a:t>Gestion du stockage</a:t>
            </a:r>
          </a:p>
          <a:p>
            <a:pPr lvl="1"/>
            <a:r>
              <a:rPr lang="fr-FR" sz="1700" dirty="0"/>
              <a:t>Introduction à </a:t>
            </a:r>
            <a:r>
              <a:rPr lang="fr-FR" sz="1700" dirty="0" err="1"/>
              <a:t>helm</a:t>
            </a:r>
            <a:endParaRPr lang="fr-FR" sz="1700" dirty="0"/>
          </a:p>
          <a:p>
            <a:pPr lvl="1"/>
            <a:r>
              <a:rPr lang="fr-FR" sz="1700" dirty="0" err="1"/>
              <a:t>Metrics</a:t>
            </a:r>
            <a:r>
              <a:rPr lang="fr-FR" sz="1700" dirty="0"/>
              <a:t>-server</a:t>
            </a:r>
          </a:p>
          <a:p>
            <a:pPr lvl="1"/>
            <a:r>
              <a:rPr lang="fr-FR" sz="1700" dirty="0"/>
              <a:t>Mini-projet : déployez un site </a:t>
            </a:r>
            <a:r>
              <a:rPr lang="fr-FR" sz="1700" dirty="0" err="1"/>
              <a:t>wordpress</a:t>
            </a:r>
            <a:endParaRPr lang="fr-FR" sz="1700" dirty="0"/>
          </a:p>
          <a:p>
            <a:pPr lvl="1"/>
            <a:r>
              <a:rPr lang="fr-FR" sz="1700" dirty="0"/>
              <a:t>Synthèse de la formation</a:t>
            </a:r>
          </a:p>
          <a:p>
            <a:endParaRPr lang="en-US" sz="1700" dirty="0"/>
          </a:p>
        </p:txBody>
      </p:sp>
      <p:sp>
        <p:nvSpPr>
          <p:cNvPr id="5" name="Espace réservé du pied de page 4">
            <a:extLst>
              <a:ext uri="{FF2B5EF4-FFF2-40B4-BE49-F238E27FC236}">
                <a16:creationId xmlns:a16="http://schemas.microsoft.com/office/drawing/2014/main" id="{2283FF55-1886-470B-9313-88675BF550E5}"/>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Kubernetes les bases | Eazytraining</a:t>
            </a:r>
          </a:p>
        </p:txBody>
      </p:sp>
      <p:sp>
        <p:nvSpPr>
          <p:cNvPr id="4" name="Espace réservé de la date 3">
            <a:extLst>
              <a:ext uri="{FF2B5EF4-FFF2-40B4-BE49-F238E27FC236}">
                <a16:creationId xmlns:a16="http://schemas.microsoft.com/office/drawing/2014/main" id="{D7602D65-278D-4D83-A36B-B170BED4CA0E}"/>
              </a:ext>
            </a:extLst>
          </p:cNvPr>
          <p:cNvSpPr>
            <a:spLocks noGrp="1"/>
          </p:cNvSpPr>
          <p:nvPr>
            <p:ph type="dt" sz="half" idx="10"/>
          </p:nvPr>
        </p:nvSpPr>
        <p:spPr>
          <a:xfrm>
            <a:off x="6973342" y="6356350"/>
            <a:ext cx="2743200" cy="365125"/>
          </a:xfrm>
        </p:spPr>
        <p:txBody>
          <a:bodyPr>
            <a:normAutofit/>
          </a:bodyPr>
          <a:lstStyle/>
          <a:p>
            <a:pPr algn="r">
              <a:spcAft>
                <a:spcPts val="600"/>
              </a:spcAft>
            </a:pPr>
            <a:fld id="{34B16D84-5D21-4098-BE19-82E4A8B68C0A}" type="datetime1">
              <a:rPr lang="en-US" sz="1050">
                <a:solidFill>
                  <a:schemeClr val="tx1">
                    <a:lumMod val="75000"/>
                    <a:lumOff val="25000"/>
                  </a:schemeClr>
                </a:solidFill>
              </a:rPr>
              <a:pPr algn="r">
                <a:spcAft>
                  <a:spcPts val="600"/>
                </a:spcAft>
              </a:pPr>
              <a:t>8/16/2022</a:t>
            </a:fld>
            <a:endParaRPr lang="en-US" sz="1050">
              <a:solidFill>
                <a:schemeClr val="tx1">
                  <a:lumMod val="75000"/>
                  <a:lumOff val="25000"/>
                </a:schemeClr>
              </a:solidFill>
            </a:endParaRP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7E8D6670-D493-49E0-A890-A1F07B094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6" name="Espace réservé du numéro de diapositive 5">
            <a:extLst>
              <a:ext uri="{FF2B5EF4-FFF2-40B4-BE49-F238E27FC236}">
                <a16:creationId xmlns:a16="http://schemas.microsoft.com/office/drawing/2014/main" id="{D7AD60C6-3152-461A-A8D1-237DEF5CCF33}"/>
              </a:ext>
            </a:extLst>
          </p:cNvPr>
          <p:cNvSpPr>
            <a:spLocks noGrp="1"/>
          </p:cNvSpPr>
          <p:nvPr>
            <p:ph type="sldNum" sz="quarter" idx="12"/>
          </p:nvPr>
        </p:nvSpPr>
        <p:spPr>
          <a:xfrm>
            <a:off x="10341428" y="6356350"/>
            <a:ext cx="1012371" cy="365125"/>
          </a:xfrm>
        </p:spPr>
        <p:txBody>
          <a:bodyPr>
            <a:normAutofit/>
          </a:bodyPr>
          <a:lstStyle/>
          <a:p>
            <a:pPr>
              <a:spcAft>
                <a:spcPts val="600"/>
              </a:spcAft>
            </a:pPr>
            <a:fld id="{B2DC25EE-239B-4C5F-AAD1-255A7D5F1EE2}" type="slidenum">
              <a:rPr lang="en-US">
                <a:solidFill>
                  <a:srgbClr val="FFFFFF"/>
                </a:solidFill>
              </a:rPr>
              <a:pPr>
                <a:spcAft>
                  <a:spcPts val="600"/>
                </a:spcAft>
              </a:pPr>
              <a:t>22</a:t>
            </a:fld>
            <a:endParaRPr lang="en-US">
              <a:solidFill>
                <a:srgbClr val="FFFFFF"/>
              </a:solidFill>
            </a:endParaRPr>
          </a:p>
        </p:txBody>
      </p:sp>
    </p:spTree>
    <p:extLst>
      <p:ext uri="{BB962C8B-B14F-4D97-AF65-F5344CB8AC3E}">
        <p14:creationId xmlns:p14="http://schemas.microsoft.com/office/powerpoint/2010/main" val="4066702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9589-898B-40A5-B6EC-5755AC821D00}"/>
              </a:ext>
            </a:extLst>
          </p:cNvPr>
          <p:cNvSpPr>
            <a:spLocks noGrp="1"/>
          </p:cNvSpPr>
          <p:nvPr>
            <p:ph type="title"/>
          </p:nvPr>
        </p:nvSpPr>
        <p:spPr>
          <a:xfrm>
            <a:off x="841247" y="978619"/>
            <a:ext cx="3410712" cy="1106424"/>
          </a:xfrm>
        </p:spPr>
        <p:txBody>
          <a:bodyPr>
            <a:normAutofit/>
          </a:bodyPr>
          <a:lstStyle/>
          <a:p>
            <a:r>
              <a:rPr lang="fr-FR" sz="2800" dirty="0"/>
              <a:t>Installation de Kubernetes</a:t>
            </a:r>
            <a:endParaRPr lang="en-US" sz="2800" dirty="0"/>
          </a:p>
        </p:txBody>
      </p:sp>
      <p:sp>
        <p:nvSpPr>
          <p:cNvPr id="3" name="Content Placeholder 2">
            <a:extLst>
              <a:ext uri="{FF2B5EF4-FFF2-40B4-BE49-F238E27FC236}">
                <a16:creationId xmlns:a16="http://schemas.microsoft.com/office/drawing/2014/main" id="{D4C0A543-5116-44C9-80AD-BF0E4EE64C23}"/>
              </a:ext>
            </a:extLst>
          </p:cNvPr>
          <p:cNvSpPr>
            <a:spLocks noGrp="1"/>
          </p:cNvSpPr>
          <p:nvPr>
            <p:ph idx="1"/>
          </p:nvPr>
        </p:nvSpPr>
        <p:spPr>
          <a:xfrm>
            <a:off x="841248" y="2252870"/>
            <a:ext cx="3412219" cy="3560251"/>
          </a:xfrm>
        </p:spPr>
        <p:txBody>
          <a:bodyPr>
            <a:normAutofit/>
          </a:bodyPr>
          <a:lstStyle/>
          <a:p>
            <a:r>
              <a:rPr lang="fr-FR" sz="1700" dirty="0"/>
              <a:t>Cloud: GCP, AKS, EKS, OVH Kubernetes …</a:t>
            </a:r>
          </a:p>
          <a:p>
            <a:r>
              <a:rPr lang="fr-FR" sz="1700" dirty="0" err="1"/>
              <a:t>Baremetal</a:t>
            </a:r>
            <a:r>
              <a:rPr lang="fr-FR" sz="1700" dirty="0"/>
              <a:t>: à la main, </a:t>
            </a:r>
            <a:r>
              <a:rPr lang="fr-FR" sz="1700" dirty="0" err="1"/>
              <a:t>kubespray</a:t>
            </a:r>
            <a:endParaRPr lang="fr-FR" sz="1700" dirty="0"/>
          </a:p>
          <a:p>
            <a:r>
              <a:rPr lang="fr-FR" sz="1700" dirty="0"/>
              <a:t>On-</a:t>
            </a:r>
            <a:r>
              <a:rPr lang="fr-FR" sz="1700" dirty="0" err="1"/>
              <a:t>premise</a:t>
            </a:r>
            <a:r>
              <a:rPr lang="fr-FR" sz="1700" dirty="0"/>
              <a:t> Production: </a:t>
            </a:r>
            <a:r>
              <a:rPr lang="fr-FR" sz="1700" dirty="0" err="1"/>
              <a:t>Kubeadm</a:t>
            </a:r>
            <a:r>
              <a:rPr lang="fr-FR" sz="1700" dirty="0"/>
              <a:t> (multi-</a:t>
            </a:r>
            <a:r>
              <a:rPr lang="fr-FR" sz="1700" dirty="0" err="1"/>
              <a:t>node</a:t>
            </a:r>
            <a:r>
              <a:rPr lang="fr-FR" sz="1700" dirty="0"/>
              <a:t> cluster)</a:t>
            </a:r>
          </a:p>
          <a:p>
            <a:r>
              <a:rPr lang="fr-FR" sz="1700" b="1" dirty="0"/>
              <a:t>Local Dev: Docker pour Windows/Mac, Minikube</a:t>
            </a:r>
          </a:p>
          <a:p>
            <a:pPr marL="0" indent="0">
              <a:buNone/>
            </a:pPr>
            <a:endParaRPr lang="en-US" sz="1700" dirty="0"/>
          </a:p>
        </p:txBody>
      </p:sp>
      <p:sp>
        <p:nvSpPr>
          <p:cNvPr id="4" name="Espace réservé de la date 3">
            <a:extLst>
              <a:ext uri="{FF2B5EF4-FFF2-40B4-BE49-F238E27FC236}">
                <a16:creationId xmlns:a16="http://schemas.microsoft.com/office/drawing/2014/main" id="{9F61AE22-96F1-4773-84D0-C5C2DE352E5E}"/>
              </a:ext>
            </a:extLst>
          </p:cNvPr>
          <p:cNvSpPr>
            <a:spLocks noGrp="1"/>
          </p:cNvSpPr>
          <p:nvPr>
            <p:ph type="dt" sz="half" idx="10"/>
          </p:nvPr>
        </p:nvSpPr>
        <p:spPr/>
        <p:txBody>
          <a:bodyPr/>
          <a:lstStyle/>
          <a:p>
            <a:fld id="{64A4F940-FA21-4C11-A36F-F58CA9009FD0}" type="datetime1">
              <a:rPr lang="en-US" smtClean="0"/>
              <a:t>8/16/2022</a:t>
            </a:fld>
            <a:endParaRPr lang="en-US"/>
          </a:p>
        </p:txBody>
      </p:sp>
      <p:sp>
        <p:nvSpPr>
          <p:cNvPr id="5" name="Espace réservé du pied de page 4">
            <a:extLst>
              <a:ext uri="{FF2B5EF4-FFF2-40B4-BE49-F238E27FC236}">
                <a16:creationId xmlns:a16="http://schemas.microsoft.com/office/drawing/2014/main" id="{4F3FD3AF-771A-40A2-9DBD-17AED8E95F95}"/>
              </a:ext>
            </a:extLst>
          </p:cNvPr>
          <p:cNvSpPr>
            <a:spLocks noGrp="1"/>
          </p:cNvSpPr>
          <p:nvPr>
            <p:ph type="ftr" sz="quarter" idx="11"/>
          </p:nvPr>
        </p:nvSpPr>
        <p:spPr/>
        <p:txBody>
          <a:bodyPr/>
          <a:lstStyle/>
          <a:p>
            <a:r>
              <a:rPr lang="en-US"/>
              <a:t>Kubernetes les bases | Eazytraining</a:t>
            </a:r>
          </a:p>
        </p:txBody>
      </p:sp>
      <p:sp>
        <p:nvSpPr>
          <p:cNvPr id="6" name="Espace réservé du numéro de diapositive 5">
            <a:extLst>
              <a:ext uri="{FF2B5EF4-FFF2-40B4-BE49-F238E27FC236}">
                <a16:creationId xmlns:a16="http://schemas.microsoft.com/office/drawing/2014/main" id="{70D043B1-2F80-4930-AA01-4EAB82B183D2}"/>
              </a:ext>
            </a:extLst>
          </p:cNvPr>
          <p:cNvSpPr>
            <a:spLocks noGrp="1"/>
          </p:cNvSpPr>
          <p:nvPr>
            <p:ph type="sldNum" sz="quarter" idx="12"/>
          </p:nvPr>
        </p:nvSpPr>
        <p:spPr/>
        <p:txBody>
          <a:bodyPr/>
          <a:lstStyle/>
          <a:p>
            <a:fld id="{B2DC25EE-239B-4C5F-AAD1-255A7D5F1EE2}" type="slidenum">
              <a:rPr lang="en-US" smtClean="0"/>
              <a:t>23</a:t>
            </a:fld>
            <a:endParaRPr lang="en-US"/>
          </a:p>
        </p:txBody>
      </p:sp>
      <p:pic>
        <p:nvPicPr>
          <p:cNvPr id="10" name="Picture 2">
            <a:extLst>
              <a:ext uri="{FF2B5EF4-FFF2-40B4-BE49-F238E27FC236}">
                <a16:creationId xmlns:a16="http://schemas.microsoft.com/office/drawing/2014/main" id="{3DF67D92-6DBC-9B48-B6D7-89B2EB014C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98533" y="2103120"/>
            <a:ext cx="6656832" cy="302885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F2DF1F61-3BD1-CD44-A9C6-56947EC8DB1D}"/>
              </a:ext>
            </a:extLst>
          </p:cNvPr>
          <p:cNvPicPr>
            <a:picLocks noChangeAspect="1"/>
          </p:cNvPicPr>
          <p:nvPr/>
        </p:nvPicPr>
        <p:blipFill rotWithShape="1">
          <a:blip r:embed="rId3">
            <a:extLst>
              <a:ext uri="{28A0092B-C50C-407E-A947-70E740481C1C}">
                <a14:useLocalDpi xmlns:a14="http://schemas.microsoft.com/office/drawing/2010/main" val="0"/>
              </a:ext>
            </a:extLst>
          </a:blip>
          <a:srcRect l="5393" t="15498" r="7550" b="12728"/>
          <a:stretch/>
        </p:blipFill>
        <p:spPr>
          <a:xfrm>
            <a:off x="8649493" y="4396090"/>
            <a:ext cx="377952" cy="132368"/>
          </a:xfrm>
          <a:prstGeom prst="rect">
            <a:avLst/>
          </a:prstGeom>
        </p:spPr>
      </p:pic>
      <p:pic>
        <p:nvPicPr>
          <p:cNvPr id="16" name="Image 15">
            <a:extLst>
              <a:ext uri="{FF2B5EF4-FFF2-40B4-BE49-F238E27FC236}">
                <a16:creationId xmlns:a16="http://schemas.microsoft.com/office/drawing/2014/main" id="{F87EF0E8-60AD-074B-8A8F-D082B76DF65D}"/>
              </a:ext>
            </a:extLst>
          </p:cNvPr>
          <p:cNvPicPr>
            <a:picLocks noChangeAspect="1"/>
          </p:cNvPicPr>
          <p:nvPr/>
        </p:nvPicPr>
        <p:blipFill rotWithShape="1">
          <a:blip r:embed="rId3">
            <a:extLst>
              <a:ext uri="{28A0092B-C50C-407E-A947-70E740481C1C}">
                <a14:useLocalDpi xmlns:a14="http://schemas.microsoft.com/office/drawing/2010/main" val="0"/>
              </a:ext>
            </a:extLst>
          </a:blip>
          <a:srcRect l="5393" t="15498" r="7550" b="12728"/>
          <a:stretch/>
        </p:blipFill>
        <p:spPr>
          <a:xfrm>
            <a:off x="9794171" y="4396090"/>
            <a:ext cx="377952" cy="132368"/>
          </a:xfrm>
          <a:prstGeom prst="rect">
            <a:avLst/>
          </a:prstGeom>
        </p:spPr>
      </p:pic>
      <p:pic>
        <p:nvPicPr>
          <p:cNvPr id="17" name="Image 16">
            <a:extLst>
              <a:ext uri="{FF2B5EF4-FFF2-40B4-BE49-F238E27FC236}">
                <a16:creationId xmlns:a16="http://schemas.microsoft.com/office/drawing/2014/main" id="{4A24D3C9-32E6-9740-B3BD-BC8B3DFE7CA7}"/>
              </a:ext>
            </a:extLst>
          </p:cNvPr>
          <p:cNvPicPr>
            <a:picLocks noChangeAspect="1"/>
          </p:cNvPicPr>
          <p:nvPr/>
        </p:nvPicPr>
        <p:blipFill rotWithShape="1">
          <a:blip r:embed="rId3">
            <a:extLst>
              <a:ext uri="{28A0092B-C50C-407E-A947-70E740481C1C}">
                <a14:useLocalDpi xmlns:a14="http://schemas.microsoft.com/office/drawing/2010/main" val="0"/>
              </a:ext>
            </a:extLst>
          </a:blip>
          <a:srcRect l="5393" t="15498" r="7550" b="12728"/>
          <a:stretch/>
        </p:blipFill>
        <p:spPr>
          <a:xfrm>
            <a:off x="11035141" y="4378672"/>
            <a:ext cx="377952" cy="132368"/>
          </a:xfrm>
          <a:prstGeom prst="rect">
            <a:avLst/>
          </a:prstGeom>
        </p:spPr>
      </p:pic>
    </p:spTree>
    <p:extLst>
      <p:ext uri="{BB962C8B-B14F-4D97-AF65-F5344CB8AC3E}">
        <p14:creationId xmlns:p14="http://schemas.microsoft.com/office/powerpoint/2010/main" val="89763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AC3E-036C-42CA-AB5F-164F7457D7BE}"/>
              </a:ext>
            </a:extLst>
          </p:cNvPr>
          <p:cNvSpPr>
            <a:spLocks noGrp="1"/>
          </p:cNvSpPr>
          <p:nvPr>
            <p:ph type="title"/>
          </p:nvPr>
        </p:nvSpPr>
        <p:spPr>
          <a:xfrm>
            <a:off x="841246" y="978619"/>
            <a:ext cx="3706475" cy="1106424"/>
          </a:xfrm>
        </p:spPr>
        <p:txBody>
          <a:bodyPr>
            <a:noAutofit/>
          </a:bodyPr>
          <a:lstStyle/>
          <a:p>
            <a:r>
              <a:rPr lang="fr-FR" sz="2000" dirty="0"/>
              <a:t>TP 1: Déployez votre premier cluster avec  </a:t>
            </a:r>
            <a:r>
              <a:rPr lang="fr-FR" sz="2000" dirty="0" err="1"/>
              <a:t>minikube</a:t>
            </a:r>
            <a:r>
              <a:rPr lang="fr-FR" sz="2000" dirty="0"/>
              <a:t>, Virtual Box et </a:t>
            </a:r>
            <a:r>
              <a:rPr lang="fr-FR" sz="2000" dirty="0" err="1"/>
              <a:t>Vagrant</a:t>
            </a:r>
            <a:endParaRPr lang="en-US" sz="2000" dirty="0"/>
          </a:p>
        </p:txBody>
      </p:sp>
      <p:sp>
        <p:nvSpPr>
          <p:cNvPr id="3" name="Content Placeholder 2">
            <a:extLst>
              <a:ext uri="{FF2B5EF4-FFF2-40B4-BE49-F238E27FC236}">
                <a16:creationId xmlns:a16="http://schemas.microsoft.com/office/drawing/2014/main" id="{D9550248-CB03-442B-9C0F-EDD305BBCFAF}"/>
              </a:ext>
            </a:extLst>
          </p:cNvPr>
          <p:cNvSpPr>
            <a:spLocks noGrp="1"/>
          </p:cNvSpPr>
          <p:nvPr>
            <p:ph idx="1"/>
          </p:nvPr>
        </p:nvSpPr>
        <p:spPr>
          <a:xfrm>
            <a:off x="841248" y="2252870"/>
            <a:ext cx="3706476" cy="3560251"/>
          </a:xfrm>
        </p:spPr>
        <p:txBody>
          <a:bodyPr>
            <a:normAutofit fontScale="47500" lnSpcReduction="20000"/>
          </a:bodyPr>
          <a:lstStyle/>
          <a:p>
            <a:r>
              <a:rPr lang="fr-FR" dirty="0"/>
              <a:t>Installer </a:t>
            </a:r>
            <a:r>
              <a:rPr lang="fr-FR" dirty="0" err="1"/>
              <a:t>VirtualBox</a:t>
            </a:r>
            <a:r>
              <a:rPr lang="fr-FR" dirty="0"/>
              <a:t> : </a:t>
            </a:r>
            <a:r>
              <a:rPr lang="fr-FR" dirty="0">
                <a:hlinkClick r:id="rId2"/>
              </a:rPr>
              <a:t>https://www.virtualbox.org/wiki/Downloads</a:t>
            </a:r>
            <a:r>
              <a:rPr lang="fr-FR" dirty="0"/>
              <a:t>  /  </a:t>
            </a:r>
            <a:r>
              <a:rPr lang="fr-FR" dirty="0">
                <a:hlinkClick r:id="rId3"/>
              </a:rPr>
              <a:t>https://formulae.brew.sh/cask/virtualbox</a:t>
            </a:r>
            <a:r>
              <a:rPr lang="fr-FR" dirty="0"/>
              <a:t> </a:t>
            </a:r>
          </a:p>
          <a:p>
            <a:r>
              <a:rPr lang="fr-FR" dirty="0"/>
              <a:t>Installer </a:t>
            </a:r>
            <a:r>
              <a:rPr lang="fr-FR" dirty="0" err="1"/>
              <a:t>vagrant</a:t>
            </a:r>
            <a:r>
              <a:rPr lang="fr-FR" dirty="0"/>
              <a:t> : </a:t>
            </a:r>
            <a:r>
              <a:rPr lang="fr-FR" dirty="0">
                <a:hlinkClick r:id="rId4"/>
              </a:rPr>
              <a:t>https://www.vagrantup.com/docs/installation</a:t>
            </a:r>
            <a:endParaRPr lang="fr-FR" dirty="0"/>
          </a:p>
          <a:p>
            <a:r>
              <a:rPr lang="fr-FR" i="1" dirty="0" err="1"/>
              <a:t>gitclone</a:t>
            </a:r>
            <a:r>
              <a:rPr lang="fr-FR" dirty="0"/>
              <a:t> </a:t>
            </a:r>
            <a:r>
              <a:rPr lang="fr-FR" dirty="0">
                <a:hlinkClick r:id="rId5"/>
              </a:rPr>
              <a:t>https://github.com/diranetafen/cursus-devops.git</a:t>
            </a:r>
            <a:r>
              <a:rPr lang="fr-FR" dirty="0"/>
              <a:t> </a:t>
            </a:r>
          </a:p>
          <a:p>
            <a:r>
              <a:rPr lang="fr-FR" i="1" dirty="0"/>
              <a:t>cd </a:t>
            </a:r>
            <a:r>
              <a:rPr lang="fr-FR" i="1" dirty="0" err="1"/>
              <a:t>vagrant</a:t>
            </a:r>
            <a:r>
              <a:rPr lang="fr-FR" i="1" dirty="0"/>
              <a:t>/minikube</a:t>
            </a:r>
          </a:p>
          <a:p>
            <a:r>
              <a:rPr lang="fr-FR" i="1" dirty="0" err="1"/>
              <a:t>vagarant</a:t>
            </a:r>
            <a:r>
              <a:rPr lang="fr-FR" i="1" dirty="0"/>
              <a:t> up</a:t>
            </a:r>
          </a:p>
          <a:p>
            <a:r>
              <a:rPr lang="fr-FR" i="1" dirty="0" err="1"/>
              <a:t>ssh</a:t>
            </a:r>
            <a:r>
              <a:rPr lang="fr-FR" i="1" dirty="0"/>
              <a:t> </a:t>
            </a:r>
            <a:r>
              <a:rPr lang="fr-FR" i="1" dirty="0" err="1"/>
              <a:t>vagrant</a:t>
            </a:r>
            <a:r>
              <a:rPr lang="fr-FR" i="1" dirty="0"/>
              <a:t>@</a:t>
            </a:r>
            <a:r>
              <a:rPr lang="fr-FR" i="1" dirty="0">
                <a:solidFill>
                  <a:srgbClr val="4577DD"/>
                </a:solidFill>
              </a:rPr>
              <a:t>&lt;adresse </a:t>
            </a:r>
            <a:r>
              <a:rPr lang="fr-FR" i="1" dirty="0" err="1">
                <a:solidFill>
                  <a:srgbClr val="4577DD"/>
                </a:solidFill>
              </a:rPr>
              <a:t>ip</a:t>
            </a:r>
            <a:r>
              <a:rPr lang="fr-FR" i="1" dirty="0">
                <a:solidFill>
                  <a:srgbClr val="4577DD"/>
                </a:solidFill>
              </a:rPr>
              <a:t> </a:t>
            </a:r>
            <a:r>
              <a:rPr lang="fr-FR" i="1" dirty="0" err="1">
                <a:solidFill>
                  <a:srgbClr val="4577DD"/>
                </a:solidFill>
              </a:rPr>
              <a:t>stack</a:t>
            </a:r>
            <a:r>
              <a:rPr lang="fr-FR" i="1" dirty="0">
                <a:solidFill>
                  <a:srgbClr val="4577DD"/>
                </a:solidFill>
              </a:rPr>
              <a:t>&gt; </a:t>
            </a:r>
          </a:p>
          <a:p>
            <a:pPr lvl="1"/>
            <a:r>
              <a:rPr lang="fr-FR" dirty="0" err="1"/>
              <a:t>mdp</a:t>
            </a:r>
            <a:r>
              <a:rPr lang="fr-FR" dirty="0"/>
              <a:t> = </a:t>
            </a:r>
            <a:r>
              <a:rPr lang="fr-FR" dirty="0" err="1"/>
              <a:t>vagrant</a:t>
            </a:r>
            <a:endParaRPr lang="fr-FR" dirty="0"/>
          </a:p>
          <a:p>
            <a:r>
              <a:rPr lang="fr-FR" i="1" dirty="0"/>
              <a:t>minikube</a:t>
            </a:r>
          </a:p>
          <a:p>
            <a:r>
              <a:rPr lang="fr-FR" i="1" dirty="0"/>
              <a:t>minikube </a:t>
            </a:r>
            <a:r>
              <a:rPr lang="fr-FR" i="1" dirty="0" err="1"/>
              <a:t>start</a:t>
            </a:r>
            <a:endParaRPr lang="fr-FR" i="1" dirty="0"/>
          </a:p>
          <a:p>
            <a:r>
              <a:rPr lang="fr-FR" i="1" dirty="0" err="1"/>
              <a:t>kubectl</a:t>
            </a:r>
            <a:r>
              <a:rPr lang="fr-FR" i="1" dirty="0"/>
              <a:t> </a:t>
            </a:r>
            <a:r>
              <a:rPr lang="fr-FR" i="1" dirty="0" err="1"/>
              <a:t>get</a:t>
            </a:r>
            <a:r>
              <a:rPr lang="fr-FR" i="1" dirty="0"/>
              <a:t> </a:t>
            </a:r>
            <a:r>
              <a:rPr lang="fr-FR" i="1" dirty="0" err="1"/>
              <a:t>nodes</a:t>
            </a:r>
            <a:endParaRPr lang="fr-FR" i="1" dirty="0"/>
          </a:p>
        </p:txBody>
      </p:sp>
      <p:sp>
        <p:nvSpPr>
          <p:cNvPr id="4" name="Espace réservé de la date 3">
            <a:extLst>
              <a:ext uri="{FF2B5EF4-FFF2-40B4-BE49-F238E27FC236}">
                <a16:creationId xmlns:a16="http://schemas.microsoft.com/office/drawing/2014/main" id="{6417BF95-4AFD-4FF4-820A-5D5AF7B98292}"/>
              </a:ext>
            </a:extLst>
          </p:cNvPr>
          <p:cNvSpPr>
            <a:spLocks noGrp="1"/>
          </p:cNvSpPr>
          <p:nvPr>
            <p:ph type="dt" sz="half" idx="10"/>
          </p:nvPr>
        </p:nvSpPr>
        <p:spPr/>
        <p:txBody>
          <a:bodyPr/>
          <a:lstStyle/>
          <a:p>
            <a:fld id="{4CC5156F-FA89-407A-B81B-EA273C49EB73}" type="datetime1">
              <a:rPr lang="en-US" smtClean="0"/>
              <a:t>8/16/2022</a:t>
            </a:fld>
            <a:endParaRPr lang="en-US"/>
          </a:p>
        </p:txBody>
      </p:sp>
      <p:sp>
        <p:nvSpPr>
          <p:cNvPr id="5" name="Espace réservé du pied de page 4">
            <a:extLst>
              <a:ext uri="{FF2B5EF4-FFF2-40B4-BE49-F238E27FC236}">
                <a16:creationId xmlns:a16="http://schemas.microsoft.com/office/drawing/2014/main" id="{B8BDA26D-46E9-485B-9179-F55C859E5530}"/>
              </a:ext>
            </a:extLst>
          </p:cNvPr>
          <p:cNvSpPr>
            <a:spLocks noGrp="1"/>
          </p:cNvSpPr>
          <p:nvPr>
            <p:ph type="ftr" sz="quarter" idx="11"/>
          </p:nvPr>
        </p:nvSpPr>
        <p:spPr/>
        <p:txBody>
          <a:bodyPr/>
          <a:lstStyle/>
          <a:p>
            <a:r>
              <a:rPr lang="en-US"/>
              <a:t>Kubernetes les bases | Eazytraining</a:t>
            </a:r>
          </a:p>
        </p:txBody>
      </p:sp>
      <p:sp>
        <p:nvSpPr>
          <p:cNvPr id="6" name="Espace réservé du numéro de diapositive 5">
            <a:extLst>
              <a:ext uri="{FF2B5EF4-FFF2-40B4-BE49-F238E27FC236}">
                <a16:creationId xmlns:a16="http://schemas.microsoft.com/office/drawing/2014/main" id="{CC881270-0F7E-49D0-BDF5-8AD65BD6624C}"/>
              </a:ext>
            </a:extLst>
          </p:cNvPr>
          <p:cNvSpPr>
            <a:spLocks noGrp="1"/>
          </p:cNvSpPr>
          <p:nvPr>
            <p:ph type="sldNum" sz="quarter" idx="12"/>
          </p:nvPr>
        </p:nvSpPr>
        <p:spPr/>
        <p:txBody>
          <a:bodyPr/>
          <a:lstStyle/>
          <a:p>
            <a:fld id="{B2DC25EE-239B-4C5F-AAD1-255A7D5F1EE2}" type="slidenum">
              <a:rPr lang="en-US" smtClean="0"/>
              <a:t>24</a:t>
            </a:fld>
            <a:endParaRPr lang="en-US"/>
          </a:p>
        </p:txBody>
      </p:sp>
      <p:pic>
        <p:nvPicPr>
          <p:cNvPr id="4098" name="Picture 2">
            <a:extLst>
              <a:ext uri="{FF2B5EF4-FFF2-40B4-BE49-F238E27FC236}">
                <a16:creationId xmlns:a16="http://schemas.microsoft.com/office/drawing/2014/main" id="{F4AA6A7F-2A64-A542-A8EE-48EF5DA7029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120640" y="1506474"/>
            <a:ext cx="6656832" cy="374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931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CDF1-C7FC-4B95-9120-135DE8588AA3}"/>
              </a:ext>
            </a:extLst>
          </p:cNvPr>
          <p:cNvSpPr>
            <a:spLocks noGrp="1"/>
          </p:cNvSpPr>
          <p:nvPr>
            <p:ph type="title"/>
          </p:nvPr>
        </p:nvSpPr>
        <p:spPr>
          <a:xfrm>
            <a:off x="1136428" y="627564"/>
            <a:ext cx="7474172" cy="1325563"/>
          </a:xfrm>
        </p:spPr>
        <p:txBody>
          <a:bodyPr>
            <a:normAutofit/>
          </a:bodyPr>
          <a:lstStyle/>
          <a:p>
            <a:r>
              <a:rPr lang="fr-FR" dirty="0"/>
              <a:t>Plan</a:t>
            </a:r>
            <a:endParaRPr lang="en-US" dirty="0"/>
          </a:p>
        </p:txBody>
      </p:sp>
      <p:sp>
        <p:nvSpPr>
          <p:cNvPr id="3" name="Content Placeholder 2">
            <a:extLst>
              <a:ext uri="{FF2B5EF4-FFF2-40B4-BE49-F238E27FC236}">
                <a16:creationId xmlns:a16="http://schemas.microsoft.com/office/drawing/2014/main" id="{0210BE12-D654-4BE4-BDA3-90732D5E6BD1}"/>
              </a:ext>
            </a:extLst>
          </p:cNvPr>
          <p:cNvSpPr>
            <a:spLocks noGrp="1"/>
          </p:cNvSpPr>
          <p:nvPr>
            <p:ph idx="1"/>
          </p:nvPr>
        </p:nvSpPr>
        <p:spPr>
          <a:xfrm>
            <a:off x="1136429" y="2278173"/>
            <a:ext cx="6467867" cy="3450613"/>
          </a:xfrm>
        </p:spPr>
        <p:txBody>
          <a:bodyPr anchor="ctr">
            <a:normAutofit/>
          </a:bodyPr>
          <a:lstStyle/>
          <a:p>
            <a:pPr lvl="1"/>
            <a:r>
              <a:rPr lang="fr-FR" sz="1700" dirty="0"/>
              <a:t>Présentation de la formateur</a:t>
            </a:r>
          </a:p>
          <a:p>
            <a:pPr lvl="1"/>
            <a:r>
              <a:rPr lang="fr-FR" sz="1700" dirty="0"/>
              <a:t>Présentation générale de </a:t>
            </a:r>
            <a:r>
              <a:rPr lang="fr-FR" sz="1700" dirty="0" err="1"/>
              <a:t>Kubernetes</a:t>
            </a:r>
            <a:endParaRPr lang="fr-FR" sz="1700" dirty="0"/>
          </a:p>
          <a:p>
            <a:pPr lvl="1"/>
            <a:r>
              <a:rPr lang="fr-FR" sz="1700" dirty="0"/>
              <a:t>L’architecture de </a:t>
            </a:r>
            <a:r>
              <a:rPr lang="fr-FR" sz="1700" dirty="0" err="1"/>
              <a:t>Kubernetes</a:t>
            </a:r>
            <a:endParaRPr lang="fr-FR" sz="1700" dirty="0"/>
          </a:p>
          <a:p>
            <a:pPr lvl="1"/>
            <a:r>
              <a:rPr lang="fr-FR" sz="1700" dirty="0"/>
              <a:t>L’installation de </a:t>
            </a:r>
            <a:r>
              <a:rPr lang="fr-FR" sz="1700" dirty="0" err="1"/>
              <a:t>Kubernetes</a:t>
            </a:r>
            <a:endParaRPr lang="fr-FR" sz="1700" dirty="0"/>
          </a:p>
          <a:p>
            <a:pPr lvl="1"/>
            <a:r>
              <a:rPr lang="fr-FR" sz="1700" dirty="0">
                <a:solidFill>
                  <a:schemeClr val="accent1">
                    <a:lumMod val="75000"/>
                  </a:schemeClr>
                </a:solidFill>
              </a:rPr>
              <a:t>Déploiement d’une application</a:t>
            </a:r>
          </a:p>
          <a:p>
            <a:pPr lvl="1"/>
            <a:r>
              <a:rPr lang="fr-FR" sz="1700" dirty="0"/>
              <a:t>Gestion du réseau</a:t>
            </a:r>
          </a:p>
          <a:p>
            <a:pPr lvl="1"/>
            <a:r>
              <a:rPr lang="fr-FR" sz="1700" dirty="0"/>
              <a:t>Gestion du stockage</a:t>
            </a:r>
          </a:p>
          <a:p>
            <a:pPr lvl="1"/>
            <a:r>
              <a:rPr lang="fr-FR" sz="1700" dirty="0"/>
              <a:t>Introduction à </a:t>
            </a:r>
            <a:r>
              <a:rPr lang="fr-FR" sz="1700" dirty="0" err="1"/>
              <a:t>helm</a:t>
            </a:r>
            <a:endParaRPr lang="fr-FR" sz="1700" dirty="0"/>
          </a:p>
          <a:p>
            <a:pPr lvl="1"/>
            <a:r>
              <a:rPr lang="fr-FR" sz="1700" dirty="0" err="1"/>
              <a:t>Metrics</a:t>
            </a:r>
            <a:r>
              <a:rPr lang="fr-FR" sz="1700" dirty="0"/>
              <a:t>-server</a:t>
            </a:r>
          </a:p>
          <a:p>
            <a:pPr lvl="1"/>
            <a:r>
              <a:rPr lang="fr-FR" sz="1700" dirty="0"/>
              <a:t>Mini-projet : déployez un site </a:t>
            </a:r>
            <a:r>
              <a:rPr lang="fr-FR" sz="1700" dirty="0" err="1"/>
              <a:t>wordpress</a:t>
            </a:r>
            <a:endParaRPr lang="fr-FR" sz="1700" dirty="0"/>
          </a:p>
          <a:p>
            <a:pPr lvl="1"/>
            <a:r>
              <a:rPr lang="fr-FR" sz="1700" dirty="0"/>
              <a:t>Synthèse de la formation</a:t>
            </a:r>
          </a:p>
          <a:p>
            <a:endParaRPr lang="en-US" sz="1700" dirty="0"/>
          </a:p>
        </p:txBody>
      </p:sp>
      <p:sp>
        <p:nvSpPr>
          <p:cNvPr id="5" name="Espace réservé du pied de page 4">
            <a:extLst>
              <a:ext uri="{FF2B5EF4-FFF2-40B4-BE49-F238E27FC236}">
                <a16:creationId xmlns:a16="http://schemas.microsoft.com/office/drawing/2014/main" id="{9ABC8FA5-4C68-4E24-9050-64A3A1AD0568}"/>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Kubernetes les bases | Eazytraining</a:t>
            </a:r>
          </a:p>
        </p:txBody>
      </p:sp>
      <p:sp>
        <p:nvSpPr>
          <p:cNvPr id="4" name="Espace réservé de la date 3">
            <a:extLst>
              <a:ext uri="{FF2B5EF4-FFF2-40B4-BE49-F238E27FC236}">
                <a16:creationId xmlns:a16="http://schemas.microsoft.com/office/drawing/2014/main" id="{6DEC603A-B45E-4BC2-BA27-A85EA93A6EA6}"/>
              </a:ext>
            </a:extLst>
          </p:cNvPr>
          <p:cNvSpPr>
            <a:spLocks noGrp="1"/>
          </p:cNvSpPr>
          <p:nvPr>
            <p:ph type="dt" sz="half" idx="10"/>
          </p:nvPr>
        </p:nvSpPr>
        <p:spPr>
          <a:xfrm>
            <a:off x="6973342" y="6356350"/>
            <a:ext cx="2743200" cy="365125"/>
          </a:xfrm>
        </p:spPr>
        <p:txBody>
          <a:bodyPr>
            <a:normAutofit/>
          </a:bodyPr>
          <a:lstStyle/>
          <a:p>
            <a:pPr algn="r">
              <a:spcAft>
                <a:spcPts val="600"/>
              </a:spcAft>
            </a:pPr>
            <a:fld id="{23AD6DD8-6ECF-4F38-A9B7-A0FD0D11ACED}" type="datetime1">
              <a:rPr lang="en-US" sz="1050">
                <a:solidFill>
                  <a:schemeClr val="tx1">
                    <a:lumMod val="75000"/>
                    <a:lumOff val="25000"/>
                  </a:schemeClr>
                </a:solidFill>
              </a:rPr>
              <a:pPr algn="r">
                <a:spcAft>
                  <a:spcPts val="600"/>
                </a:spcAft>
              </a:pPr>
              <a:t>8/16/2022</a:t>
            </a:fld>
            <a:endParaRPr lang="en-US" sz="1050">
              <a:solidFill>
                <a:schemeClr val="tx1">
                  <a:lumMod val="75000"/>
                  <a:lumOff val="25000"/>
                </a:schemeClr>
              </a:solidFill>
            </a:endParaRP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7E8D6670-D493-49E0-A890-A1F07B094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6" name="Espace réservé du numéro de diapositive 5">
            <a:extLst>
              <a:ext uri="{FF2B5EF4-FFF2-40B4-BE49-F238E27FC236}">
                <a16:creationId xmlns:a16="http://schemas.microsoft.com/office/drawing/2014/main" id="{E1A630E3-DA07-4EB0-B478-5C740BE63CF6}"/>
              </a:ext>
            </a:extLst>
          </p:cNvPr>
          <p:cNvSpPr>
            <a:spLocks noGrp="1"/>
          </p:cNvSpPr>
          <p:nvPr>
            <p:ph type="sldNum" sz="quarter" idx="12"/>
          </p:nvPr>
        </p:nvSpPr>
        <p:spPr>
          <a:xfrm>
            <a:off x="10341428" y="6356350"/>
            <a:ext cx="1012371" cy="365125"/>
          </a:xfrm>
        </p:spPr>
        <p:txBody>
          <a:bodyPr>
            <a:normAutofit/>
          </a:bodyPr>
          <a:lstStyle/>
          <a:p>
            <a:pPr>
              <a:spcAft>
                <a:spcPts val="600"/>
              </a:spcAft>
            </a:pPr>
            <a:fld id="{B2DC25EE-239B-4C5F-AAD1-255A7D5F1EE2}" type="slidenum">
              <a:rPr lang="en-US">
                <a:solidFill>
                  <a:srgbClr val="FFFFFF"/>
                </a:solidFill>
              </a:rPr>
              <a:pPr>
                <a:spcAft>
                  <a:spcPts val="600"/>
                </a:spcAft>
              </a:pPr>
              <a:t>25</a:t>
            </a:fld>
            <a:endParaRPr lang="en-US">
              <a:solidFill>
                <a:srgbClr val="FFFFFF"/>
              </a:solidFill>
            </a:endParaRPr>
          </a:p>
        </p:txBody>
      </p:sp>
    </p:spTree>
    <p:extLst>
      <p:ext uri="{BB962C8B-B14F-4D97-AF65-F5344CB8AC3E}">
        <p14:creationId xmlns:p14="http://schemas.microsoft.com/office/powerpoint/2010/main" val="1487873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8DF82-F93F-403E-8CD6-1757C089275E}"/>
              </a:ext>
            </a:extLst>
          </p:cNvPr>
          <p:cNvSpPr>
            <a:spLocks noGrp="1"/>
          </p:cNvSpPr>
          <p:nvPr>
            <p:ph type="title"/>
          </p:nvPr>
        </p:nvSpPr>
        <p:spPr>
          <a:xfrm>
            <a:off x="630936" y="639520"/>
            <a:ext cx="3429000" cy="1719072"/>
          </a:xfrm>
        </p:spPr>
        <p:txBody>
          <a:bodyPr anchor="b">
            <a:normAutofit/>
          </a:bodyPr>
          <a:lstStyle/>
          <a:p>
            <a:r>
              <a:rPr lang="en-US" sz="3800"/>
              <a:t>Premier déploiement </a:t>
            </a:r>
            <a:r>
              <a:rPr lang="fr-FR" sz="3800"/>
              <a:t>(1/10): Pod</a:t>
            </a:r>
            <a:endParaRPr lang="en-US" sz="3800"/>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F77E52D-ED78-4E02-BB8F-9D314A27F138}"/>
              </a:ext>
            </a:extLst>
          </p:cNvPr>
          <p:cNvSpPr>
            <a:spLocks noGrp="1"/>
          </p:cNvSpPr>
          <p:nvPr>
            <p:ph idx="1"/>
          </p:nvPr>
        </p:nvSpPr>
        <p:spPr>
          <a:xfrm>
            <a:off x="630936" y="2807208"/>
            <a:ext cx="3429000" cy="3410712"/>
          </a:xfrm>
        </p:spPr>
        <p:txBody>
          <a:bodyPr anchor="t">
            <a:normAutofit/>
          </a:bodyPr>
          <a:lstStyle/>
          <a:p>
            <a:r>
              <a:rPr lang="fr-FR" sz="2200" dirty="0"/>
              <a:t>Plus petite unité d’exécution</a:t>
            </a:r>
          </a:p>
          <a:p>
            <a:r>
              <a:rPr lang="fr-FR" sz="2200" dirty="0"/>
              <a:t>Espace réseau</a:t>
            </a:r>
          </a:p>
          <a:p>
            <a:r>
              <a:rPr lang="fr-FR" sz="2200" dirty="0"/>
              <a:t>Espace de volume</a:t>
            </a:r>
          </a:p>
          <a:p>
            <a:r>
              <a:rPr lang="fr-FR" sz="2200" dirty="0"/>
              <a:t>Données Ephémères</a:t>
            </a:r>
            <a:endParaRPr lang="en-US" sz="2200" dirty="0"/>
          </a:p>
        </p:txBody>
      </p:sp>
      <p:pic>
        <p:nvPicPr>
          <p:cNvPr id="4" name="Picture 6" descr="Kubernetes Essentials: the basic components - pods, services">
            <a:extLst>
              <a:ext uri="{FF2B5EF4-FFF2-40B4-BE49-F238E27FC236}">
                <a16:creationId xmlns:a16="http://schemas.microsoft.com/office/drawing/2014/main" id="{9B58B23D-B7FA-4456-A2EB-26BF14B72F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943661"/>
            <a:ext cx="6903720" cy="4970678"/>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e la date 2">
            <a:extLst>
              <a:ext uri="{FF2B5EF4-FFF2-40B4-BE49-F238E27FC236}">
                <a16:creationId xmlns:a16="http://schemas.microsoft.com/office/drawing/2014/main" id="{CECA7FA7-6B83-44F3-90A5-054FA62FB654}"/>
              </a:ext>
            </a:extLst>
          </p:cNvPr>
          <p:cNvSpPr>
            <a:spLocks noGrp="1"/>
          </p:cNvSpPr>
          <p:nvPr>
            <p:ph type="dt" sz="half" idx="10"/>
          </p:nvPr>
        </p:nvSpPr>
        <p:spPr>
          <a:xfrm>
            <a:off x="838200" y="6356350"/>
            <a:ext cx="2743200" cy="365125"/>
          </a:xfrm>
        </p:spPr>
        <p:txBody>
          <a:bodyPr>
            <a:normAutofit/>
          </a:bodyPr>
          <a:lstStyle/>
          <a:p>
            <a:pPr>
              <a:spcAft>
                <a:spcPts val="600"/>
              </a:spcAft>
            </a:pPr>
            <a:fld id="{09AE726A-637E-4D7D-B818-A6B37A18FBEF}" type="datetime1">
              <a:rPr lang="en-US" smtClean="0"/>
              <a:pPr>
                <a:spcAft>
                  <a:spcPts val="600"/>
                </a:spcAft>
              </a:pPr>
              <a:t>8/16/2022</a:t>
            </a:fld>
            <a:endParaRPr lang="en-US"/>
          </a:p>
        </p:txBody>
      </p:sp>
      <p:sp>
        <p:nvSpPr>
          <p:cNvPr id="5" name="Espace réservé du pied de page 4">
            <a:extLst>
              <a:ext uri="{FF2B5EF4-FFF2-40B4-BE49-F238E27FC236}">
                <a16:creationId xmlns:a16="http://schemas.microsoft.com/office/drawing/2014/main" id="{A5B0E213-B82A-4EED-8702-38A795557B3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6" name="Espace réservé du numéro de diapositive 5">
            <a:extLst>
              <a:ext uri="{FF2B5EF4-FFF2-40B4-BE49-F238E27FC236}">
                <a16:creationId xmlns:a16="http://schemas.microsoft.com/office/drawing/2014/main" id="{523BA484-48CA-4C74-A979-D31F5659D0AE}"/>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26</a:t>
            </a:fld>
            <a:endParaRPr lang="en-US"/>
          </a:p>
        </p:txBody>
      </p:sp>
    </p:spTree>
    <p:extLst>
      <p:ext uri="{BB962C8B-B14F-4D97-AF65-F5344CB8AC3E}">
        <p14:creationId xmlns:p14="http://schemas.microsoft.com/office/powerpoint/2010/main" val="2300089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05E44B-EFD7-480F-83F8-954316EAC09E}"/>
              </a:ext>
            </a:extLst>
          </p:cNvPr>
          <p:cNvSpPr>
            <a:spLocks noGrp="1"/>
          </p:cNvSpPr>
          <p:nvPr>
            <p:ph type="title"/>
          </p:nvPr>
        </p:nvSpPr>
        <p:spPr>
          <a:xfrm>
            <a:off x="630936" y="640823"/>
            <a:ext cx="3419856" cy="5583148"/>
          </a:xfrm>
        </p:spPr>
        <p:txBody>
          <a:bodyPr anchor="ctr">
            <a:normAutofit/>
          </a:bodyPr>
          <a:lstStyle/>
          <a:p>
            <a:r>
              <a:rPr lang="en-US" sz="4600"/>
              <a:t>Premier déploiement </a:t>
            </a:r>
            <a:r>
              <a:rPr lang="fr-FR" sz="4600"/>
              <a:t>(2/10): Replicaset</a:t>
            </a:r>
            <a:endParaRPr lang="en-US" sz="4600"/>
          </a:p>
        </p:txBody>
      </p:sp>
      <p:sp>
        <p:nvSpPr>
          <p:cNvPr id="206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Kubernetes - Replica Sets - The IT Hollow">
            <a:extLst>
              <a:ext uri="{FF2B5EF4-FFF2-40B4-BE49-F238E27FC236}">
                <a16:creationId xmlns:a16="http://schemas.microsoft.com/office/drawing/2014/main" id="{EF44786D-8A6F-408F-A042-2C3DAB4E53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43453"/>
            <a:ext cx="6894576" cy="3688598"/>
          </a:xfrm>
          <a:prstGeom prst="rect">
            <a:avLst/>
          </a:prstGeom>
          <a:noFill/>
          <a:extLst>
            <a:ext uri="{909E8E84-426E-40DD-AFC4-6F175D3DCCD1}">
              <a14:hiddenFill xmlns:a14="http://schemas.microsoft.com/office/drawing/2010/main">
                <a:solidFill>
                  <a:srgbClr val="FFFFFF"/>
                </a:solidFill>
              </a14:hiddenFill>
            </a:ext>
          </a:extLst>
        </p:spPr>
      </p:pic>
      <p:sp>
        <p:nvSpPr>
          <p:cNvPr id="2054" name="Content Placeholder 2053">
            <a:extLst>
              <a:ext uri="{FF2B5EF4-FFF2-40B4-BE49-F238E27FC236}">
                <a16:creationId xmlns:a16="http://schemas.microsoft.com/office/drawing/2014/main" id="{487550FC-F41D-49FF-BFB3-4DCFB64834B9}"/>
              </a:ext>
            </a:extLst>
          </p:cNvPr>
          <p:cNvSpPr>
            <a:spLocks noGrp="1"/>
          </p:cNvSpPr>
          <p:nvPr>
            <p:ph idx="1"/>
          </p:nvPr>
        </p:nvSpPr>
        <p:spPr>
          <a:xfrm>
            <a:off x="4654296" y="4798577"/>
            <a:ext cx="6894576" cy="1428487"/>
          </a:xfrm>
        </p:spPr>
        <p:txBody>
          <a:bodyPr anchor="t">
            <a:normAutofit/>
          </a:bodyPr>
          <a:lstStyle/>
          <a:p>
            <a:r>
              <a:rPr lang="fr-FR" sz="2200"/>
              <a:t>Scalabilité</a:t>
            </a:r>
          </a:p>
          <a:p>
            <a:r>
              <a:rPr lang="fr-FR" sz="2200"/>
              <a:t>Résilience</a:t>
            </a:r>
            <a:endParaRPr lang="en-US" sz="2200"/>
          </a:p>
        </p:txBody>
      </p:sp>
      <p:sp>
        <p:nvSpPr>
          <p:cNvPr id="3" name="Espace réservé de la date 2">
            <a:extLst>
              <a:ext uri="{FF2B5EF4-FFF2-40B4-BE49-F238E27FC236}">
                <a16:creationId xmlns:a16="http://schemas.microsoft.com/office/drawing/2014/main" id="{91168A97-2C14-49B7-8327-781E7C2E5E14}"/>
              </a:ext>
            </a:extLst>
          </p:cNvPr>
          <p:cNvSpPr>
            <a:spLocks noGrp="1"/>
          </p:cNvSpPr>
          <p:nvPr>
            <p:ph type="dt" sz="half" idx="10"/>
          </p:nvPr>
        </p:nvSpPr>
        <p:spPr>
          <a:xfrm>
            <a:off x="838200" y="6356350"/>
            <a:ext cx="2743200" cy="365125"/>
          </a:xfrm>
        </p:spPr>
        <p:txBody>
          <a:bodyPr>
            <a:normAutofit/>
          </a:bodyPr>
          <a:lstStyle/>
          <a:p>
            <a:pPr>
              <a:spcAft>
                <a:spcPts val="600"/>
              </a:spcAft>
            </a:pPr>
            <a:fld id="{82DF05A8-5160-43A5-B783-E123EF51925D}" type="datetime1">
              <a:rPr lang="en-US" smtClean="0"/>
              <a:pPr>
                <a:spcAft>
                  <a:spcPts val="600"/>
                </a:spcAft>
              </a:pPr>
              <a:t>8/16/2022</a:t>
            </a:fld>
            <a:endParaRPr lang="en-US"/>
          </a:p>
        </p:txBody>
      </p:sp>
      <p:sp>
        <p:nvSpPr>
          <p:cNvPr id="4" name="Espace réservé du pied de page 3">
            <a:extLst>
              <a:ext uri="{FF2B5EF4-FFF2-40B4-BE49-F238E27FC236}">
                <a16:creationId xmlns:a16="http://schemas.microsoft.com/office/drawing/2014/main" id="{ED5AA194-CCE8-44E3-96E6-1DDE9E91130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5" name="Espace réservé du numéro de diapositive 4">
            <a:extLst>
              <a:ext uri="{FF2B5EF4-FFF2-40B4-BE49-F238E27FC236}">
                <a16:creationId xmlns:a16="http://schemas.microsoft.com/office/drawing/2014/main" id="{1C5A3E53-DEF0-440D-921E-AA643BF4F0C0}"/>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27</a:t>
            </a:fld>
            <a:endParaRPr lang="en-US"/>
          </a:p>
        </p:txBody>
      </p:sp>
    </p:spTree>
    <p:extLst>
      <p:ext uri="{BB962C8B-B14F-4D97-AF65-F5344CB8AC3E}">
        <p14:creationId xmlns:p14="http://schemas.microsoft.com/office/powerpoint/2010/main" val="185625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FD763-9E65-4FCB-8849-2635058410C8}"/>
              </a:ext>
            </a:extLst>
          </p:cNvPr>
          <p:cNvSpPr>
            <a:spLocks noGrp="1"/>
          </p:cNvSpPr>
          <p:nvPr>
            <p:ph type="title"/>
          </p:nvPr>
        </p:nvSpPr>
        <p:spPr>
          <a:xfrm>
            <a:off x="630936" y="639520"/>
            <a:ext cx="3429000" cy="1719072"/>
          </a:xfrm>
        </p:spPr>
        <p:txBody>
          <a:bodyPr anchor="b">
            <a:normAutofit/>
          </a:bodyPr>
          <a:lstStyle/>
          <a:p>
            <a:r>
              <a:rPr lang="en-US" sz="2800" dirty="0"/>
              <a:t>Premier </a:t>
            </a:r>
            <a:r>
              <a:rPr lang="en-US" sz="2800" dirty="0" err="1"/>
              <a:t>déploiement</a:t>
            </a:r>
            <a:r>
              <a:rPr lang="en-US" sz="2800" dirty="0"/>
              <a:t> </a:t>
            </a:r>
            <a:r>
              <a:rPr lang="fr-FR" sz="2600" dirty="0"/>
              <a:t>(3/10): </a:t>
            </a:r>
            <a:r>
              <a:rPr lang="fr-FR" sz="2600" dirty="0" err="1"/>
              <a:t>Deployment</a:t>
            </a:r>
            <a:endParaRPr lang="en-US" sz="2600" dirty="0"/>
          </a:p>
        </p:txBody>
      </p:sp>
      <p:sp>
        <p:nvSpPr>
          <p:cNvPr id="308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Content Placeholder 3077">
            <a:extLst>
              <a:ext uri="{FF2B5EF4-FFF2-40B4-BE49-F238E27FC236}">
                <a16:creationId xmlns:a16="http://schemas.microsoft.com/office/drawing/2014/main" id="{3FE62064-83FE-4DCC-A077-58E96A7678C3}"/>
              </a:ext>
            </a:extLst>
          </p:cNvPr>
          <p:cNvSpPr>
            <a:spLocks noGrp="1"/>
          </p:cNvSpPr>
          <p:nvPr>
            <p:ph idx="1"/>
          </p:nvPr>
        </p:nvSpPr>
        <p:spPr>
          <a:xfrm>
            <a:off x="630936" y="2807208"/>
            <a:ext cx="3429000" cy="3410712"/>
          </a:xfrm>
        </p:spPr>
        <p:txBody>
          <a:bodyPr anchor="t">
            <a:normAutofit/>
          </a:bodyPr>
          <a:lstStyle/>
          <a:p>
            <a:r>
              <a:rPr lang="fr-FR" sz="2200"/>
              <a:t>Update Software (rolling)</a:t>
            </a:r>
          </a:p>
          <a:p>
            <a:r>
              <a:rPr lang="fr-FR" sz="2200"/>
              <a:t>Update Replicas (scaling)</a:t>
            </a:r>
          </a:p>
          <a:p>
            <a:endParaRPr lang="fr-FR" sz="2200"/>
          </a:p>
          <a:p>
            <a:endParaRPr lang="en-US" sz="2200"/>
          </a:p>
        </p:txBody>
      </p:sp>
      <p:pic>
        <p:nvPicPr>
          <p:cNvPr id="3074" name="Picture 2" descr="How Kubernetes Deployments Work – The New Stack">
            <a:extLst>
              <a:ext uri="{FF2B5EF4-FFF2-40B4-BE49-F238E27FC236}">
                <a16:creationId xmlns:a16="http://schemas.microsoft.com/office/drawing/2014/main" id="{67F4AF1F-47A8-47C0-A48D-041CDB6207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24017" y="640080"/>
            <a:ext cx="4964278" cy="5577840"/>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e la date 2">
            <a:extLst>
              <a:ext uri="{FF2B5EF4-FFF2-40B4-BE49-F238E27FC236}">
                <a16:creationId xmlns:a16="http://schemas.microsoft.com/office/drawing/2014/main" id="{275B816F-45F7-4226-A01E-B788FFA1B35C}"/>
              </a:ext>
            </a:extLst>
          </p:cNvPr>
          <p:cNvSpPr>
            <a:spLocks noGrp="1"/>
          </p:cNvSpPr>
          <p:nvPr>
            <p:ph type="dt" sz="half" idx="10"/>
          </p:nvPr>
        </p:nvSpPr>
        <p:spPr>
          <a:xfrm>
            <a:off x="838200" y="6356350"/>
            <a:ext cx="2743200" cy="365125"/>
          </a:xfrm>
        </p:spPr>
        <p:txBody>
          <a:bodyPr>
            <a:normAutofit/>
          </a:bodyPr>
          <a:lstStyle/>
          <a:p>
            <a:pPr>
              <a:spcAft>
                <a:spcPts val="600"/>
              </a:spcAft>
            </a:pPr>
            <a:fld id="{32CCAB10-E22F-4781-BF57-C227280D1167}" type="datetime1">
              <a:rPr lang="en-US" smtClean="0"/>
              <a:pPr>
                <a:spcAft>
                  <a:spcPts val="600"/>
                </a:spcAft>
              </a:pPr>
              <a:t>8/16/2022</a:t>
            </a:fld>
            <a:endParaRPr lang="en-US"/>
          </a:p>
        </p:txBody>
      </p:sp>
      <p:sp>
        <p:nvSpPr>
          <p:cNvPr id="4" name="Espace réservé du pied de page 3">
            <a:extLst>
              <a:ext uri="{FF2B5EF4-FFF2-40B4-BE49-F238E27FC236}">
                <a16:creationId xmlns:a16="http://schemas.microsoft.com/office/drawing/2014/main" id="{F3CFF285-5B9A-4814-9F98-111660FA9E7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5" name="Espace réservé du numéro de diapositive 4">
            <a:extLst>
              <a:ext uri="{FF2B5EF4-FFF2-40B4-BE49-F238E27FC236}">
                <a16:creationId xmlns:a16="http://schemas.microsoft.com/office/drawing/2014/main" id="{A98491A4-F056-408D-8FB3-D2C84A40A0F8}"/>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28</a:t>
            </a:fld>
            <a:endParaRPr lang="en-US"/>
          </a:p>
        </p:txBody>
      </p:sp>
    </p:spTree>
    <p:extLst>
      <p:ext uri="{BB962C8B-B14F-4D97-AF65-F5344CB8AC3E}">
        <p14:creationId xmlns:p14="http://schemas.microsoft.com/office/powerpoint/2010/main" val="3569688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BF261-F433-4494-8AD3-D4C586FA306F}"/>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dirty="0"/>
              <a:t>Premier </a:t>
            </a:r>
            <a:r>
              <a:rPr lang="en-US" sz="5400" dirty="0" err="1"/>
              <a:t>déploiement</a:t>
            </a:r>
            <a:r>
              <a:rPr lang="en-US" sz="5400" dirty="0"/>
              <a:t> </a:t>
            </a:r>
            <a:r>
              <a:rPr lang="en-US" sz="5000" kern="1200" dirty="0">
                <a:solidFill>
                  <a:schemeClr val="tx1"/>
                </a:solidFill>
                <a:latin typeface="+mj-lt"/>
                <a:ea typeface="+mj-ea"/>
                <a:cs typeface="+mj-cs"/>
              </a:rPr>
              <a:t>(4/10): </a:t>
            </a:r>
            <a:r>
              <a:rPr lang="en-US" sz="5000" kern="1200" dirty="0" err="1">
                <a:solidFill>
                  <a:schemeClr val="tx1"/>
                </a:solidFill>
                <a:latin typeface="+mj-lt"/>
                <a:ea typeface="+mj-ea"/>
                <a:cs typeface="+mj-cs"/>
              </a:rPr>
              <a:t>syntaxe</a:t>
            </a:r>
            <a:r>
              <a:rPr lang="en-US" sz="5000" kern="1200" dirty="0">
                <a:solidFill>
                  <a:schemeClr val="tx1"/>
                </a:solidFill>
                <a:latin typeface="+mj-lt"/>
                <a:ea typeface="+mj-ea"/>
                <a:cs typeface="+mj-cs"/>
              </a:rPr>
              <a:t> </a:t>
            </a:r>
            <a:r>
              <a:rPr lang="en-US" sz="5000" kern="1200" dirty="0" err="1">
                <a:solidFill>
                  <a:schemeClr val="tx1"/>
                </a:solidFill>
                <a:latin typeface="+mj-lt"/>
                <a:ea typeface="+mj-ea"/>
                <a:cs typeface="+mj-cs"/>
              </a:rPr>
              <a:t>kubectl</a:t>
            </a:r>
            <a:endParaRPr lang="en-US" sz="5000" kern="1200" dirty="0">
              <a:solidFill>
                <a:schemeClr val="tx1"/>
              </a:solidFill>
              <a:latin typeface="+mj-lt"/>
              <a:ea typeface="+mj-ea"/>
              <a:cs typeface="+mj-cs"/>
            </a:endParaRPr>
          </a:p>
        </p:txBody>
      </p:sp>
      <p:sp>
        <p:nvSpPr>
          <p:cNvPr id="3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15">
            <a:extLst>
              <a:ext uri="{FF2B5EF4-FFF2-40B4-BE49-F238E27FC236}">
                <a16:creationId xmlns:a16="http://schemas.microsoft.com/office/drawing/2014/main" id="{192ED676-357D-802E-3AD4-E10B0EA895B4}"/>
              </a:ext>
            </a:extLst>
          </p:cNvPr>
          <p:cNvPicPr>
            <a:picLocks noChangeAspect="1"/>
          </p:cNvPicPr>
          <p:nvPr/>
        </p:nvPicPr>
        <p:blipFill>
          <a:blip r:embed="rId2"/>
          <a:stretch>
            <a:fillRect/>
          </a:stretch>
        </p:blipFill>
        <p:spPr>
          <a:xfrm>
            <a:off x="4654296" y="795162"/>
            <a:ext cx="6894576" cy="3585180"/>
          </a:xfrm>
          <a:prstGeom prst="rect">
            <a:avLst/>
          </a:prstGeom>
        </p:spPr>
      </p:pic>
      <p:sp>
        <p:nvSpPr>
          <p:cNvPr id="18" name="ZoneTexte 17">
            <a:extLst>
              <a:ext uri="{FF2B5EF4-FFF2-40B4-BE49-F238E27FC236}">
                <a16:creationId xmlns:a16="http://schemas.microsoft.com/office/drawing/2014/main" id="{9A019DF2-C263-CA07-67BD-804D0318210A}"/>
              </a:ext>
            </a:extLst>
          </p:cNvPr>
          <p:cNvSpPr txBox="1"/>
          <p:nvPr/>
        </p:nvSpPr>
        <p:spPr>
          <a:xfrm>
            <a:off x="4654296" y="4798577"/>
            <a:ext cx="6894576" cy="1428487"/>
          </a:xfrm>
          <a:prstGeom prst="rect">
            <a:avLst/>
          </a:prstGeom>
        </p:spPr>
        <p:txBody>
          <a:bodyPr vert="horz" lIns="91440" tIns="45720" rIns="91440" bIns="45720" rtlCol="0" anchor="t">
            <a:normAutofit/>
          </a:bodyPr>
          <a:lstStyle/>
          <a:p>
            <a:pPr defTabSz="914400">
              <a:lnSpc>
                <a:spcPct val="90000"/>
              </a:lnSpc>
              <a:spcAft>
                <a:spcPts val="600"/>
              </a:spcAft>
            </a:pPr>
            <a:r>
              <a:rPr lang="en-US" sz="1200" dirty="0"/>
              <a:t>https://frankie-yanfeng.github.io/2019/07/12/Kubernetes_Basics_3-2019</a:t>
            </a:r>
          </a:p>
        </p:txBody>
      </p:sp>
      <p:sp>
        <p:nvSpPr>
          <p:cNvPr id="3" name="Espace réservé de la date 2">
            <a:extLst>
              <a:ext uri="{FF2B5EF4-FFF2-40B4-BE49-F238E27FC236}">
                <a16:creationId xmlns:a16="http://schemas.microsoft.com/office/drawing/2014/main" id="{73925EC3-EFEF-4D67-9B76-5F9CEA31C8D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B876CFEF-9A28-45D0-B1DD-49444AE7BFB0}" type="datetime1">
              <a:rPr lang="en-US" smtClean="0"/>
              <a:pPr defTabSz="914400">
                <a:spcAft>
                  <a:spcPts val="600"/>
                </a:spcAft>
              </a:pPr>
              <a:t>8/16/2022</a:t>
            </a:fld>
            <a:endParaRPr lang="en-US"/>
          </a:p>
        </p:txBody>
      </p:sp>
      <p:sp>
        <p:nvSpPr>
          <p:cNvPr id="4" name="Espace réservé du pied de page 3">
            <a:extLst>
              <a:ext uri="{FF2B5EF4-FFF2-40B4-BE49-F238E27FC236}">
                <a16:creationId xmlns:a16="http://schemas.microsoft.com/office/drawing/2014/main" id="{2AA83690-3ABB-4A34-9312-7C73AC19E51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5" name="Espace réservé du numéro de diapositive 4">
            <a:extLst>
              <a:ext uri="{FF2B5EF4-FFF2-40B4-BE49-F238E27FC236}">
                <a16:creationId xmlns:a16="http://schemas.microsoft.com/office/drawing/2014/main" id="{CF057D65-4E48-4442-82A2-890E5C47CF8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29</a:t>
            </a:fld>
            <a:endParaRPr lang="en-US"/>
          </a:p>
        </p:txBody>
      </p:sp>
    </p:spTree>
    <p:extLst>
      <p:ext uri="{BB962C8B-B14F-4D97-AF65-F5344CB8AC3E}">
        <p14:creationId xmlns:p14="http://schemas.microsoft.com/office/powerpoint/2010/main" val="2242870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CDF1-C7FC-4B95-9120-135DE8588AA3}"/>
              </a:ext>
            </a:extLst>
          </p:cNvPr>
          <p:cNvSpPr>
            <a:spLocks noGrp="1"/>
          </p:cNvSpPr>
          <p:nvPr>
            <p:ph type="title"/>
          </p:nvPr>
        </p:nvSpPr>
        <p:spPr>
          <a:xfrm>
            <a:off x="1136428" y="627564"/>
            <a:ext cx="7474172" cy="1325563"/>
          </a:xfrm>
        </p:spPr>
        <p:txBody>
          <a:bodyPr>
            <a:normAutofit/>
          </a:bodyPr>
          <a:lstStyle/>
          <a:p>
            <a:r>
              <a:rPr lang="fr-FR"/>
              <a:t>Plan</a:t>
            </a:r>
            <a:endParaRPr lang="en-US"/>
          </a:p>
        </p:txBody>
      </p:sp>
      <p:sp>
        <p:nvSpPr>
          <p:cNvPr id="3" name="Content Placeholder 2">
            <a:extLst>
              <a:ext uri="{FF2B5EF4-FFF2-40B4-BE49-F238E27FC236}">
                <a16:creationId xmlns:a16="http://schemas.microsoft.com/office/drawing/2014/main" id="{0210BE12-D654-4BE4-BDA3-90732D5E6BD1}"/>
              </a:ext>
            </a:extLst>
          </p:cNvPr>
          <p:cNvSpPr>
            <a:spLocks noGrp="1"/>
          </p:cNvSpPr>
          <p:nvPr>
            <p:ph idx="1"/>
          </p:nvPr>
        </p:nvSpPr>
        <p:spPr>
          <a:xfrm>
            <a:off x="1136429" y="2278173"/>
            <a:ext cx="6467867" cy="3450613"/>
          </a:xfrm>
        </p:spPr>
        <p:txBody>
          <a:bodyPr anchor="ctr">
            <a:normAutofit/>
          </a:bodyPr>
          <a:lstStyle/>
          <a:p>
            <a:pPr lvl="1"/>
            <a:r>
              <a:rPr lang="fr-FR" sz="1700" dirty="0">
                <a:solidFill>
                  <a:schemeClr val="accent1">
                    <a:lumMod val="75000"/>
                  </a:schemeClr>
                </a:solidFill>
              </a:rPr>
              <a:t>Présentation du formateur</a:t>
            </a:r>
          </a:p>
          <a:p>
            <a:pPr lvl="1"/>
            <a:r>
              <a:rPr lang="fr-FR" sz="1700" dirty="0"/>
              <a:t>Présentation générale de </a:t>
            </a:r>
            <a:r>
              <a:rPr lang="fr-FR" sz="1700" dirty="0" err="1"/>
              <a:t>Kubernetes</a:t>
            </a:r>
            <a:endParaRPr lang="fr-FR" sz="1700" dirty="0"/>
          </a:p>
          <a:p>
            <a:pPr lvl="1"/>
            <a:r>
              <a:rPr lang="fr-FR" sz="1700" dirty="0"/>
              <a:t>L’architecture de </a:t>
            </a:r>
            <a:r>
              <a:rPr lang="fr-FR" sz="1700" dirty="0" err="1"/>
              <a:t>Kubernetes</a:t>
            </a:r>
            <a:endParaRPr lang="fr-FR" sz="1700" dirty="0"/>
          </a:p>
          <a:p>
            <a:pPr lvl="1"/>
            <a:r>
              <a:rPr lang="fr-FR" sz="1700" dirty="0"/>
              <a:t>L’installation de </a:t>
            </a:r>
            <a:r>
              <a:rPr lang="fr-FR" sz="1700" dirty="0" err="1"/>
              <a:t>Kubernetes</a:t>
            </a:r>
            <a:endParaRPr lang="fr-FR" sz="1700" dirty="0"/>
          </a:p>
          <a:p>
            <a:pPr lvl="1"/>
            <a:r>
              <a:rPr lang="fr-FR" sz="1700" dirty="0"/>
              <a:t>Déploiement d’une application</a:t>
            </a:r>
          </a:p>
          <a:p>
            <a:pPr lvl="1"/>
            <a:r>
              <a:rPr lang="fr-FR" sz="1700" dirty="0"/>
              <a:t>Gestion du réseau</a:t>
            </a:r>
          </a:p>
          <a:p>
            <a:pPr lvl="1"/>
            <a:r>
              <a:rPr lang="fr-FR" sz="1700" dirty="0"/>
              <a:t>Gestion du stockage</a:t>
            </a:r>
          </a:p>
          <a:p>
            <a:pPr lvl="1"/>
            <a:r>
              <a:rPr lang="fr-FR" sz="1700" dirty="0"/>
              <a:t>Introduction à </a:t>
            </a:r>
            <a:r>
              <a:rPr lang="fr-FR" sz="1700" dirty="0" err="1"/>
              <a:t>helm</a:t>
            </a:r>
            <a:endParaRPr lang="fr-FR" sz="1700" dirty="0"/>
          </a:p>
          <a:p>
            <a:pPr lvl="1"/>
            <a:r>
              <a:rPr lang="fr-FR" sz="1700" dirty="0" err="1"/>
              <a:t>Metrics</a:t>
            </a:r>
            <a:r>
              <a:rPr lang="fr-FR" sz="1700" dirty="0"/>
              <a:t>-server</a:t>
            </a:r>
          </a:p>
          <a:p>
            <a:pPr lvl="1"/>
            <a:r>
              <a:rPr lang="fr-FR" sz="1700" dirty="0"/>
              <a:t>Mini-projet : déployez un site </a:t>
            </a:r>
            <a:r>
              <a:rPr lang="fr-FR" sz="1700" dirty="0" err="1"/>
              <a:t>wordpress</a:t>
            </a:r>
            <a:endParaRPr lang="fr-FR" sz="1700" dirty="0"/>
          </a:p>
          <a:p>
            <a:pPr lvl="1"/>
            <a:r>
              <a:rPr lang="fr-FR" sz="1700" dirty="0"/>
              <a:t>Synthèse de la formation</a:t>
            </a:r>
          </a:p>
          <a:p>
            <a:pPr marL="0" indent="0">
              <a:buNone/>
            </a:pPr>
            <a:endParaRPr lang="en-US" sz="1700" dirty="0"/>
          </a:p>
        </p:txBody>
      </p:sp>
      <p:sp>
        <p:nvSpPr>
          <p:cNvPr id="5" name="Espace réservé du pied de page 4">
            <a:extLst>
              <a:ext uri="{FF2B5EF4-FFF2-40B4-BE49-F238E27FC236}">
                <a16:creationId xmlns:a16="http://schemas.microsoft.com/office/drawing/2014/main" id="{035A8209-33B0-464E-B7F6-49B1F879A843}"/>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Kubernetes les bases | Eazytraining</a:t>
            </a:r>
          </a:p>
        </p:txBody>
      </p:sp>
      <p:sp>
        <p:nvSpPr>
          <p:cNvPr id="4" name="Espace réservé de la date 3">
            <a:extLst>
              <a:ext uri="{FF2B5EF4-FFF2-40B4-BE49-F238E27FC236}">
                <a16:creationId xmlns:a16="http://schemas.microsoft.com/office/drawing/2014/main" id="{0C13F850-279B-495D-897D-E886505E814A}"/>
              </a:ext>
            </a:extLst>
          </p:cNvPr>
          <p:cNvSpPr>
            <a:spLocks noGrp="1"/>
          </p:cNvSpPr>
          <p:nvPr>
            <p:ph type="dt" sz="half" idx="10"/>
          </p:nvPr>
        </p:nvSpPr>
        <p:spPr>
          <a:xfrm>
            <a:off x="6973342" y="6356350"/>
            <a:ext cx="2743200" cy="365125"/>
          </a:xfrm>
        </p:spPr>
        <p:txBody>
          <a:bodyPr>
            <a:normAutofit/>
          </a:bodyPr>
          <a:lstStyle/>
          <a:p>
            <a:pPr algn="r">
              <a:spcAft>
                <a:spcPts val="600"/>
              </a:spcAft>
            </a:pPr>
            <a:fld id="{DC2BD02F-7B1B-4956-85F9-6F81CC9338EB}" type="datetime1">
              <a:rPr lang="en-US" sz="1050">
                <a:solidFill>
                  <a:schemeClr val="tx1">
                    <a:lumMod val="75000"/>
                    <a:lumOff val="25000"/>
                  </a:schemeClr>
                </a:solidFill>
              </a:rPr>
              <a:pPr algn="r">
                <a:spcAft>
                  <a:spcPts val="600"/>
                </a:spcAft>
              </a:pPr>
              <a:t>8/16/2022</a:t>
            </a:fld>
            <a:endParaRPr lang="en-US" sz="1050">
              <a:solidFill>
                <a:schemeClr val="tx1">
                  <a:lumMod val="75000"/>
                  <a:lumOff val="25000"/>
                </a:schemeClr>
              </a:solidFill>
            </a:endParaRPr>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7E8D6670-D493-49E0-A890-A1F07B094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6" name="Espace réservé du numéro de diapositive 5">
            <a:extLst>
              <a:ext uri="{FF2B5EF4-FFF2-40B4-BE49-F238E27FC236}">
                <a16:creationId xmlns:a16="http://schemas.microsoft.com/office/drawing/2014/main" id="{56879462-2FC2-4974-916F-1332CC4FC475}"/>
              </a:ext>
            </a:extLst>
          </p:cNvPr>
          <p:cNvSpPr>
            <a:spLocks noGrp="1"/>
          </p:cNvSpPr>
          <p:nvPr>
            <p:ph type="sldNum" sz="quarter" idx="12"/>
          </p:nvPr>
        </p:nvSpPr>
        <p:spPr>
          <a:xfrm>
            <a:off x="10341428" y="6356350"/>
            <a:ext cx="1012371" cy="365125"/>
          </a:xfrm>
        </p:spPr>
        <p:txBody>
          <a:bodyPr>
            <a:normAutofit/>
          </a:bodyPr>
          <a:lstStyle/>
          <a:p>
            <a:pPr>
              <a:spcAft>
                <a:spcPts val="600"/>
              </a:spcAft>
            </a:pPr>
            <a:fld id="{B2DC25EE-239B-4C5F-AAD1-255A7D5F1EE2}"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21516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BF261-F433-4494-8AD3-D4C586FA306F}"/>
              </a:ext>
            </a:extLst>
          </p:cNvPr>
          <p:cNvSpPr>
            <a:spLocks noGrp="1"/>
          </p:cNvSpPr>
          <p:nvPr>
            <p:ph type="title"/>
          </p:nvPr>
        </p:nvSpPr>
        <p:spPr>
          <a:xfrm>
            <a:off x="630936" y="639520"/>
            <a:ext cx="3429000" cy="1719072"/>
          </a:xfrm>
        </p:spPr>
        <p:txBody>
          <a:bodyPr anchor="b">
            <a:normAutofit/>
          </a:bodyPr>
          <a:lstStyle/>
          <a:p>
            <a:r>
              <a:rPr lang="en-US" sz="3800"/>
              <a:t>Premier déploiement </a:t>
            </a:r>
            <a:r>
              <a:rPr lang="fr-FR" sz="3800"/>
              <a:t>(5/10): kubectl</a:t>
            </a:r>
            <a:endParaRPr lang="en-US" sz="3800"/>
          </a:p>
        </p:txBody>
      </p:sp>
      <p:sp>
        <p:nvSpPr>
          <p:cNvPr id="410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Content Placeholder 4101">
            <a:extLst>
              <a:ext uri="{FF2B5EF4-FFF2-40B4-BE49-F238E27FC236}">
                <a16:creationId xmlns:a16="http://schemas.microsoft.com/office/drawing/2014/main" id="{1EA38949-5B6A-4491-977E-7A8CDF0E3CF4}"/>
              </a:ext>
            </a:extLst>
          </p:cNvPr>
          <p:cNvSpPr>
            <a:spLocks noGrp="1"/>
          </p:cNvSpPr>
          <p:nvPr>
            <p:ph idx="1"/>
          </p:nvPr>
        </p:nvSpPr>
        <p:spPr>
          <a:xfrm>
            <a:off x="630936" y="2807208"/>
            <a:ext cx="3429000" cy="3410712"/>
          </a:xfrm>
        </p:spPr>
        <p:txBody>
          <a:bodyPr anchor="t">
            <a:normAutofit/>
          </a:bodyPr>
          <a:lstStyle/>
          <a:p>
            <a:r>
              <a:rPr lang="fr-FR" sz="2200"/>
              <a:t>Impérative</a:t>
            </a:r>
          </a:p>
          <a:p>
            <a:r>
              <a:rPr lang="en-US" sz="2200"/>
              <a:t>Déclarative</a:t>
            </a:r>
          </a:p>
        </p:txBody>
      </p:sp>
      <p:pic>
        <p:nvPicPr>
          <p:cNvPr id="4098" name="Picture 2" descr="Kubernetes cheatsheets in English and French - ITNEXT">
            <a:extLst>
              <a:ext uri="{FF2B5EF4-FFF2-40B4-BE49-F238E27FC236}">
                <a16:creationId xmlns:a16="http://schemas.microsoft.com/office/drawing/2014/main" id="{13E867F2-2E1A-478A-AB26-39BC92455E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986809"/>
            <a:ext cx="6903720" cy="488438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e la date 2">
            <a:extLst>
              <a:ext uri="{FF2B5EF4-FFF2-40B4-BE49-F238E27FC236}">
                <a16:creationId xmlns:a16="http://schemas.microsoft.com/office/drawing/2014/main" id="{73925EC3-EFEF-4D67-9B76-5F9CEA31C8D1}"/>
              </a:ext>
            </a:extLst>
          </p:cNvPr>
          <p:cNvSpPr>
            <a:spLocks noGrp="1"/>
          </p:cNvSpPr>
          <p:nvPr>
            <p:ph type="dt" sz="half" idx="10"/>
          </p:nvPr>
        </p:nvSpPr>
        <p:spPr>
          <a:xfrm>
            <a:off x="838200" y="6356350"/>
            <a:ext cx="2743200" cy="365125"/>
          </a:xfrm>
        </p:spPr>
        <p:txBody>
          <a:bodyPr>
            <a:normAutofit/>
          </a:bodyPr>
          <a:lstStyle/>
          <a:p>
            <a:pPr>
              <a:spcAft>
                <a:spcPts val="600"/>
              </a:spcAft>
            </a:pPr>
            <a:fld id="{B876CFEF-9A28-45D0-B1DD-49444AE7BFB0}" type="datetime1">
              <a:rPr lang="en-US" smtClean="0"/>
              <a:pPr>
                <a:spcAft>
                  <a:spcPts val="600"/>
                </a:spcAft>
              </a:pPr>
              <a:t>8/16/2022</a:t>
            </a:fld>
            <a:endParaRPr lang="en-US"/>
          </a:p>
        </p:txBody>
      </p:sp>
      <p:sp>
        <p:nvSpPr>
          <p:cNvPr id="4" name="Espace réservé du pied de page 3">
            <a:extLst>
              <a:ext uri="{FF2B5EF4-FFF2-40B4-BE49-F238E27FC236}">
                <a16:creationId xmlns:a16="http://schemas.microsoft.com/office/drawing/2014/main" id="{2AA83690-3ABB-4A34-9312-7C73AC19E51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5" name="Espace réservé du numéro de diapositive 4">
            <a:extLst>
              <a:ext uri="{FF2B5EF4-FFF2-40B4-BE49-F238E27FC236}">
                <a16:creationId xmlns:a16="http://schemas.microsoft.com/office/drawing/2014/main" id="{CF057D65-4E48-4442-82A2-890E5C47CF87}"/>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30</a:t>
            </a:fld>
            <a:endParaRPr lang="en-US"/>
          </a:p>
        </p:txBody>
      </p:sp>
    </p:spTree>
    <p:extLst>
      <p:ext uri="{BB962C8B-B14F-4D97-AF65-F5344CB8AC3E}">
        <p14:creationId xmlns:p14="http://schemas.microsoft.com/office/powerpoint/2010/main" val="1057777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5" name="Rectangle 51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5EABF4-96ED-4EB9-B36C-0BCD65CC9137}"/>
              </a:ext>
            </a:extLst>
          </p:cNvPr>
          <p:cNvSpPr>
            <a:spLocks noGrp="1"/>
          </p:cNvSpPr>
          <p:nvPr>
            <p:ph type="title"/>
          </p:nvPr>
        </p:nvSpPr>
        <p:spPr>
          <a:xfrm>
            <a:off x="630936" y="639520"/>
            <a:ext cx="3429000" cy="1719072"/>
          </a:xfrm>
        </p:spPr>
        <p:txBody>
          <a:bodyPr anchor="b">
            <a:normAutofit/>
          </a:bodyPr>
          <a:lstStyle/>
          <a:p>
            <a:r>
              <a:rPr lang="en-US" sz="3000"/>
              <a:t>Premier déploiement </a:t>
            </a:r>
            <a:r>
              <a:rPr lang="fr-FR" sz="3000"/>
              <a:t>(6/10): Manifest Yaml</a:t>
            </a:r>
            <a:endParaRPr lang="en-US" sz="3000"/>
          </a:p>
        </p:txBody>
      </p:sp>
      <p:sp>
        <p:nvSpPr>
          <p:cNvPr id="513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6" name="Content Placeholder 5125">
            <a:extLst>
              <a:ext uri="{FF2B5EF4-FFF2-40B4-BE49-F238E27FC236}">
                <a16:creationId xmlns:a16="http://schemas.microsoft.com/office/drawing/2014/main" id="{067CD280-AF97-46D2-BF4D-EC583A53662A}"/>
              </a:ext>
            </a:extLst>
          </p:cNvPr>
          <p:cNvSpPr>
            <a:spLocks noGrp="1"/>
          </p:cNvSpPr>
          <p:nvPr>
            <p:ph idx="1"/>
          </p:nvPr>
        </p:nvSpPr>
        <p:spPr>
          <a:xfrm>
            <a:off x="630936" y="2807208"/>
            <a:ext cx="3429000" cy="3410712"/>
          </a:xfrm>
        </p:spPr>
        <p:txBody>
          <a:bodyPr anchor="t">
            <a:normAutofit/>
          </a:bodyPr>
          <a:lstStyle/>
          <a:p>
            <a:r>
              <a:rPr lang="fr-FR" sz="2200"/>
              <a:t>Versionning du code</a:t>
            </a:r>
          </a:p>
          <a:p>
            <a:r>
              <a:rPr lang="fr-FR" sz="2200"/>
              <a:t>Partage des manifest</a:t>
            </a:r>
          </a:p>
          <a:p>
            <a:r>
              <a:rPr lang="fr-FR" sz="2200"/>
              <a:t>IaC</a:t>
            </a:r>
          </a:p>
          <a:p>
            <a:r>
              <a:rPr lang="fr-FR" sz="2200"/>
              <a:t>kubectl apply –f &lt;manifest.yaml&gt;</a:t>
            </a:r>
            <a:endParaRPr lang="en-US" sz="2200"/>
          </a:p>
        </p:txBody>
      </p:sp>
      <p:pic>
        <p:nvPicPr>
          <p:cNvPr id="5122" name="Picture 2" descr="Kubernetes Deployment Tutorial with YAML - Kubernetes Book">
            <a:extLst>
              <a:ext uri="{FF2B5EF4-FFF2-40B4-BE49-F238E27FC236}">
                <a16:creationId xmlns:a16="http://schemas.microsoft.com/office/drawing/2014/main" id="{81EFA7BF-EF1F-45A5-AE63-CDCEF8BD281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4654296" y="1477722"/>
            <a:ext cx="6903720" cy="3902555"/>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e la date 2">
            <a:extLst>
              <a:ext uri="{FF2B5EF4-FFF2-40B4-BE49-F238E27FC236}">
                <a16:creationId xmlns:a16="http://schemas.microsoft.com/office/drawing/2014/main" id="{75C5DD0E-EC69-4B16-B583-B46B2412DF72}"/>
              </a:ext>
            </a:extLst>
          </p:cNvPr>
          <p:cNvSpPr>
            <a:spLocks noGrp="1"/>
          </p:cNvSpPr>
          <p:nvPr>
            <p:ph type="dt" sz="half" idx="10"/>
          </p:nvPr>
        </p:nvSpPr>
        <p:spPr>
          <a:xfrm>
            <a:off x="838200" y="6356350"/>
            <a:ext cx="2743200" cy="365125"/>
          </a:xfrm>
        </p:spPr>
        <p:txBody>
          <a:bodyPr>
            <a:normAutofit/>
          </a:bodyPr>
          <a:lstStyle/>
          <a:p>
            <a:pPr>
              <a:spcAft>
                <a:spcPts val="600"/>
              </a:spcAft>
            </a:pPr>
            <a:fld id="{58B7663E-E381-4432-B608-B7B77586196B}" type="datetime1">
              <a:rPr lang="en-US" smtClean="0"/>
              <a:pPr>
                <a:spcAft>
                  <a:spcPts val="600"/>
                </a:spcAft>
              </a:pPr>
              <a:t>8/16/2022</a:t>
            </a:fld>
            <a:endParaRPr lang="en-US"/>
          </a:p>
        </p:txBody>
      </p:sp>
      <p:sp>
        <p:nvSpPr>
          <p:cNvPr id="4" name="Espace réservé du pied de page 3">
            <a:extLst>
              <a:ext uri="{FF2B5EF4-FFF2-40B4-BE49-F238E27FC236}">
                <a16:creationId xmlns:a16="http://schemas.microsoft.com/office/drawing/2014/main" id="{01A88510-AEDF-42B9-91EC-B6D05A2E4EF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5" name="Espace réservé du numéro de diapositive 4">
            <a:extLst>
              <a:ext uri="{FF2B5EF4-FFF2-40B4-BE49-F238E27FC236}">
                <a16:creationId xmlns:a16="http://schemas.microsoft.com/office/drawing/2014/main" id="{46251FC0-80B0-44ED-8F65-D5483F664026}"/>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31</a:t>
            </a:fld>
            <a:endParaRPr lang="en-US"/>
          </a:p>
        </p:txBody>
      </p:sp>
    </p:spTree>
    <p:extLst>
      <p:ext uri="{BB962C8B-B14F-4D97-AF65-F5344CB8AC3E}">
        <p14:creationId xmlns:p14="http://schemas.microsoft.com/office/powerpoint/2010/main" val="201497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8F7C6-A8ED-4FAD-B5C5-6C5F47A3918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kern="1200">
                <a:solidFill>
                  <a:schemeClr val="tx1"/>
                </a:solidFill>
                <a:latin typeface="+mj-lt"/>
                <a:ea typeface="+mj-ea"/>
                <a:cs typeface="+mj-cs"/>
              </a:rPr>
              <a:t>Premier déploiement (7/10): Variable d’environnement</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6BBED790-B7EE-4D5D-9733-BFC58D84AB9B}"/>
              </a:ext>
            </a:extLst>
          </p:cNvPr>
          <p:cNvPicPr>
            <a:picLocks noGrp="1" noChangeAspect="1"/>
          </p:cNvPicPr>
          <p:nvPr>
            <p:ph idx="1"/>
          </p:nvPr>
        </p:nvPicPr>
        <p:blipFill rotWithShape="1">
          <a:blip r:embed="rId2"/>
          <a:srcRect r="12969" b="1"/>
          <a:stretch/>
        </p:blipFill>
        <p:spPr>
          <a:xfrm>
            <a:off x="5298030" y="640080"/>
            <a:ext cx="5927148" cy="5550408"/>
          </a:xfrm>
          <a:prstGeom prst="rect">
            <a:avLst/>
          </a:prstGeom>
        </p:spPr>
      </p:pic>
      <p:sp>
        <p:nvSpPr>
          <p:cNvPr id="3" name="Espace réservé de la date 2">
            <a:extLst>
              <a:ext uri="{FF2B5EF4-FFF2-40B4-BE49-F238E27FC236}">
                <a16:creationId xmlns:a16="http://schemas.microsoft.com/office/drawing/2014/main" id="{2A0A9BA9-969F-4D06-A63E-7047DFBAC32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44BE92DF-98B9-41E5-AB2B-5C29A08649D3}" type="datetime1">
              <a:rPr lang="en-US" smtClean="0"/>
              <a:pPr defTabSz="914400">
                <a:spcAft>
                  <a:spcPts val="600"/>
                </a:spcAft>
              </a:pPr>
              <a:t>8/16/2022</a:t>
            </a:fld>
            <a:endParaRPr lang="en-US"/>
          </a:p>
        </p:txBody>
      </p:sp>
      <p:sp>
        <p:nvSpPr>
          <p:cNvPr id="5" name="Espace réservé du pied de page 4">
            <a:extLst>
              <a:ext uri="{FF2B5EF4-FFF2-40B4-BE49-F238E27FC236}">
                <a16:creationId xmlns:a16="http://schemas.microsoft.com/office/drawing/2014/main" id="{63DB2861-96BB-4336-A128-5A47E69A450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6" name="Espace réservé du numéro de diapositive 5">
            <a:extLst>
              <a:ext uri="{FF2B5EF4-FFF2-40B4-BE49-F238E27FC236}">
                <a16:creationId xmlns:a16="http://schemas.microsoft.com/office/drawing/2014/main" id="{36235D4A-AE25-4EE2-9E3B-B1E56B957E1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32</a:t>
            </a:fld>
            <a:endParaRPr lang="en-US"/>
          </a:p>
        </p:txBody>
      </p:sp>
    </p:spTree>
    <p:extLst>
      <p:ext uri="{BB962C8B-B14F-4D97-AF65-F5344CB8AC3E}">
        <p14:creationId xmlns:p14="http://schemas.microsoft.com/office/powerpoint/2010/main" val="2671422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04ED7C-E965-4E7F-8E95-3D4EE0C3F36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kern="1200">
                <a:solidFill>
                  <a:schemeClr val="tx1"/>
                </a:solidFill>
                <a:latin typeface="+mj-lt"/>
                <a:ea typeface="+mj-ea"/>
                <a:cs typeface="+mj-cs"/>
              </a:rPr>
              <a:t>Premier déploiement (8/10): Type de Variable d’environnement</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Une image contenant texte&#10;&#10;Description générée automatiquement">
            <a:extLst>
              <a:ext uri="{FF2B5EF4-FFF2-40B4-BE49-F238E27FC236}">
                <a16:creationId xmlns:a16="http://schemas.microsoft.com/office/drawing/2014/main" id="{0D9DC848-6E5C-4838-8F58-F28CAB195498}"/>
              </a:ext>
            </a:extLst>
          </p:cNvPr>
          <p:cNvPicPr>
            <a:picLocks noGrp="1" noChangeAspect="1"/>
          </p:cNvPicPr>
          <p:nvPr>
            <p:ph idx="1"/>
          </p:nvPr>
        </p:nvPicPr>
        <p:blipFill>
          <a:blip r:embed="rId2"/>
          <a:stretch>
            <a:fillRect/>
          </a:stretch>
        </p:blipFill>
        <p:spPr>
          <a:xfrm>
            <a:off x="4654296" y="1620648"/>
            <a:ext cx="7214616" cy="3589272"/>
          </a:xfrm>
          <a:prstGeom prst="rect">
            <a:avLst/>
          </a:prstGeom>
        </p:spPr>
      </p:pic>
      <p:sp>
        <p:nvSpPr>
          <p:cNvPr id="3" name="Espace réservé de la date 2">
            <a:extLst>
              <a:ext uri="{FF2B5EF4-FFF2-40B4-BE49-F238E27FC236}">
                <a16:creationId xmlns:a16="http://schemas.microsoft.com/office/drawing/2014/main" id="{222458F9-284A-4B3E-B8A7-106A76D8A4C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173E3F87-6B32-420B-BE8C-A64D486B3F3E}" type="datetime1">
              <a:rPr lang="en-US" smtClean="0"/>
              <a:pPr defTabSz="914400">
                <a:spcAft>
                  <a:spcPts val="600"/>
                </a:spcAft>
              </a:pPr>
              <a:t>8/16/2022</a:t>
            </a:fld>
            <a:endParaRPr lang="en-US"/>
          </a:p>
        </p:txBody>
      </p:sp>
      <p:sp>
        <p:nvSpPr>
          <p:cNvPr id="5" name="Espace réservé du pied de page 4">
            <a:extLst>
              <a:ext uri="{FF2B5EF4-FFF2-40B4-BE49-F238E27FC236}">
                <a16:creationId xmlns:a16="http://schemas.microsoft.com/office/drawing/2014/main" id="{0D652386-BDD7-491D-A640-31403A9BFD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6" name="Espace réservé du numéro de diapositive 5">
            <a:extLst>
              <a:ext uri="{FF2B5EF4-FFF2-40B4-BE49-F238E27FC236}">
                <a16:creationId xmlns:a16="http://schemas.microsoft.com/office/drawing/2014/main" id="{FC7B483E-0F98-4869-B2AC-ED1E9B79F4B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33</a:t>
            </a:fld>
            <a:endParaRPr lang="en-US"/>
          </a:p>
        </p:txBody>
      </p:sp>
    </p:spTree>
    <p:extLst>
      <p:ext uri="{BB962C8B-B14F-4D97-AF65-F5344CB8AC3E}">
        <p14:creationId xmlns:p14="http://schemas.microsoft.com/office/powerpoint/2010/main" val="401675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04ED7C-E965-4E7F-8E95-3D4EE0C3F36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Premier déploiement (9/10): Logging</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3">
            <a:extLst>
              <a:ext uri="{FF2B5EF4-FFF2-40B4-BE49-F238E27FC236}">
                <a16:creationId xmlns:a16="http://schemas.microsoft.com/office/drawing/2014/main" id="{6D74A24A-4C81-2B70-F309-99596ECF186D}"/>
              </a:ext>
            </a:extLst>
          </p:cNvPr>
          <p:cNvPicPr>
            <a:picLocks noGrp="1" noChangeAspect="1"/>
          </p:cNvPicPr>
          <p:nvPr>
            <p:ph idx="1"/>
          </p:nvPr>
        </p:nvPicPr>
        <p:blipFill>
          <a:blip r:embed="rId2"/>
          <a:stretch>
            <a:fillRect/>
          </a:stretch>
        </p:blipFill>
        <p:spPr>
          <a:xfrm>
            <a:off x="4801164" y="640080"/>
            <a:ext cx="6920879" cy="5550408"/>
          </a:xfrm>
          <a:prstGeom prst="rect">
            <a:avLst/>
          </a:prstGeom>
        </p:spPr>
      </p:pic>
      <p:sp>
        <p:nvSpPr>
          <p:cNvPr id="3" name="Espace réservé de la date 2">
            <a:extLst>
              <a:ext uri="{FF2B5EF4-FFF2-40B4-BE49-F238E27FC236}">
                <a16:creationId xmlns:a16="http://schemas.microsoft.com/office/drawing/2014/main" id="{222458F9-284A-4B3E-B8A7-106A76D8A4C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173E3F87-6B32-420B-BE8C-A64D486B3F3E}" type="datetime1">
              <a:rPr lang="en-US" smtClean="0"/>
              <a:pPr defTabSz="914400">
                <a:spcAft>
                  <a:spcPts val="600"/>
                </a:spcAft>
              </a:pPr>
              <a:t>8/16/2022</a:t>
            </a:fld>
            <a:endParaRPr lang="en-US"/>
          </a:p>
        </p:txBody>
      </p:sp>
      <p:sp>
        <p:nvSpPr>
          <p:cNvPr id="5" name="Espace réservé du pied de page 4">
            <a:extLst>
              <a:ext uri="{FF2B5EF4-FFF2-40B4-BE49-F238E27FC236}">
                <a16:creationId xmlns:a16="http://schemas.microsoft.com/office/drawing/2014/main" id="{0D652386-BDD7-491D-A640-31403A9BFD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6" name="Espace réservé du numéro de diapositive 5">
            <a:extLst>
              <a:ext uri="{FF2B5EF4-FFF2-40B4-BE49-F238E27FC236}">
                <a16:creationId xmlns:a16="http://schemas.microsoft.com/office/drawing/2014/main" id="{FC7B483E-0F98-4869-B2AC-ED1E9B79F4B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34</a:t>
            </a:fld>
            <a:endParaRPr lang="en-US"/>
          </a:p>
        </p:txBody>
      </p:sp>
    </p:spTree>
    <p:extLst>
      <p:ext uri="{BB962C8B-B14F-4D97-AF65-F5344CB8AC3E}">
        <p14:creationId xmlns:p14="http://schemas.microsoft.com/office/powerpoint/2010/main" val="2617148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Image 16">
            <a:extLst>
              <a:ext uri="{FF2B5EF4-FFF2-40B4-BE49-F238E27FC236}">
                <a16:creationId xmlns:a16="http://schemas.microsoft.com/office/drawing/2014/main" id="{D264971F-E8D6-4692-343D-22909549C39C}"/>
              </a:ext>
            </a:extLst>
          </p:cNvPr>
          <p:cNvPicPr>
            <a:picLocks noChangeAspect="1"/>
          </p:cNvPicPr>
          <p:nvPr/>
        </p:nvPicPr>
        <p:blipFill>
          <a:blip r:embed="rId2"/>
          <a:stretch>
            <a:fillRect/>
          </a:stretch>
        </p:blipFill>
        <p:spPr>
          <a:xfrm>
            <a:off x="1287463" y="3646488"/>
            <a:ext cx="10064750" cy="565150"/>
          </a:xfrm>
          <a:prstGeom prst="rect">
            <a:avLst/>
          </a:prstGeom>
        </p:spPr>
      </p:pic>
      <p:pic>
        <p:nvPicPr>
          <p:cNvPr id="9" name="Image 8">
            <a:extLst>
              <a:ext uri="{FF2B5EF4-FFF2-40B4-BE49-F238E27FC236}">
                <a16:creationId xmlns:a16="http://schemas.microsoft.com/office/drawing/2014/main" id="{4127B2A3-CA1B-A2E6-DEF3-9724249CA1DF}"/>
              </a:ext>
            </a:extLst>
          </p:cNvPr>
          <p:cNvPicPr>
            <a:picLocks noChangeAspect="1"/>
          </p:cNvPicPr>
          <p:nvPr/>
        </p:nvPicPr>
        <p:blipFill>
          <a:blip r:embed="rId3"/>
          <a:stretch>
            <a:fillRect/>
          </a:stretch>
        </p:blipFill>
        <p:spPr>
          <a:xfrm>
            <a:off x="1287463" y="4279900"/>
            <a:ext cx="10064750" cy="817563"/>
          </a:xfrm>
          <a:prstGeom prst="rect">
            <a:avLst/>
          </a:prstGeom>
        </p:spPr>
      </p:pic>
      <p:sp>
        <p:nvSpPr>
          <p:cNvPr id="2" name="Title 1">
            <a:extLst>
              <a:ext uri="{FF2B5EF4-FFF2-40B4-BE49-F238E27FC236}">
                <a16:creationId xmlns:a16="http://schemas.microsoft.com/office/drawing/2014/main" id="{A404ED7C-E965-4E7F-8E95-3D4EE0C3F360}"/>
              </a:ext>
            </a:extLst>
          </p:cNvPr>
          <p:cNvSpPr>
            <a:spLocks noGrp="1"/>
          </p:cNvSpPr>
          <p:nvPr>
            <p:ph type="title"/>
          </p:nvPr>
        </p:nvSpPr>
        <p:spPr>
          <a:xfrm>
            <a:off x="1286932" y="1204109"/>
            <a:ext cx="10023398" cy="857894"/>
          </a:xfrm>
        </p:spPr>
        <p:txBody>
          <a:bodyPr vert="horz" lIns="91440" tIns="45720" rIns="91440" bIns="45720" rtlCol="0">
            <a:normAutofit/>
          </a:bodyPr>
          <a:lstStyle/>
          <a:p>
            <a:r>
              <a:rPr lang="en-US" sz="4000">
                <a:solidFill>
                  <a:srgbClr val="FFFFFF"/>
                </a:solidFill>
              </a:rPr>
              <a:t>Premier déploiement (9/10): exec</a:t>
            </a:r>
          </a:p>
        </p:txBody>
      </p:sp>
      <p:sp>
        <p:nvSpPr>
          <p:cNvPr id="3" name="Espace réservé de la date 2">
            <a:extLst>
              <a:ext uri="{FF2B5EF4-FFF2-40B4-BE49-F238E27FC236}">
                <a16:creationId xmlns:a16="http://schemas.microsoft.com/office/drawing/2014/main" id="{222458F9-284A-4B3E-B8A7-106A76D8A4C8}"/>
              </a:ext>
            </a:extLst>
          </p:cNvPr>
          <p:cNvSpPr>
            <a:spLocks noGrp="1"/>
          </p:cNvSpPr>
          <p:nvPr>
            <p:ph type="dt" sz="half" idx="10"/>
          </p:nvPr>
        </p:nvSpPr>
        <p:spPr>
          <a:xfrm>
            <a:off x="838200" y="6356350"/>
            <a:ext cx="2743200" cy="365125"/>
          </a:xfrm>
        </p:spPr>
        <p:txBody>
          <a:bodyPr vert="horz" lIns="91440" tIns="45720" rIns="91440" bIns="45720" rtlCol="0">
            <a:normAutofit/>
          </a:bodyPr>
          <a:lstStyle/>
          <a:p>
            <a:pPr>
              <a:spcAft>
                <a:spcPts val="600"/>
              </a:spcAft>
            </a:pPr>
            <a:fld id="{173E3F87-6B32-420B-BE8C-A64D486B3F3E}" type="datetime1">
              <a:rPr lang="en-US">
                <a:solidFill>
                  <a:prstClr val="black">
                    <a:tint val="75000"/>
                  </a:prstClr>
                </a:solidFill>
              </a:rPr>
              <a:pPr>
                <a:spcAft>
                  <a:spcPts val="600"/>
                </a:spcAft>
              </a:pPr>
              <a:t>8/16/2022</a:t>
            </a:fld>
            <a:endParaRPr lang="en-US">
              <a:solidFill>
                <a:prstClr val="black">
                  <a:tint val="75000"/>
                </a:prstClr>
              </a:solidFill>
            </a:endParaRPr>
          </a:p>
        </p:txBody>
      </p:sp>
      <p:sp>
        <p:nvSpPr>
          <p:cNvPr id="5" name="Espace réservé du pied de page 4">
            <a:extLst>
              <a:ext uri="{FF2B5EF4-FFF2-40B4-BE49-F238E27FC236}">
                <a16:creationId xmlns:a16="http://schemas.microsoft.com/office/drawing/2014/main" id="{0D652386-BDD7-491D-A640-31403A9BFDC2}"/>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solidFill>
                  <a:prstClr val="black">
                    <a:tint val="75000"/>
                  </a:prstClr>
                </a:solidFill>
                <a:latin typeface="+mn-lt"/>
                <a:ea typeface="+mn-ea"/>
                <a:cs typeface="+mn-cs"/>
              </a:rPr>
              <a:t>Kubernetes les bases | Eazytraining</a:t>
            </a:r>
          </a:p>
        </p:txBody>
      </p:sp>
      <p:sp>
        <p:nvSpPr>
          <p:cNvPr id="6" name="Espace réservé du numéro de diapositive 5">
            <a:extLst>
              <a:ext uri="{FF2B5EF4-FFF2-40B4-BE49-F238E27FC236}">
                <a16:creationId xmlns:a16="http://schemas.microsoft.com/office/drawing/2014/main" id="{FC7B483E-0F98-4869-B2AC-ED1E9B79F4BE}"/>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B2DC25EE-239B-4C5F-AAD1-255A7D5F1EE2}" type="slidenum">
              <a:rPr lang="en-US">
                <a:solidFill>
                  <a:prstClr val="black">
                    <a:tint val="75000"/>
                  </a:prstClr>
                </a:solidFill>
              </a:rPr>
              <a:pPr>
                <a:spcAft>
                  <a:spcPts val="600"/>
                </a:spcAft>
              </a:pPr>
              <a:t>35</a:t>
            </a:fld>
            <a:endParaRPr lang="en-US">
              <a:solidFill>
                <a:prstClr val="black">
                  <a:tint val="75000"/>
                </a:prstClr>
              </a:solidFill>
            </a:endParaRPr>
          </a:p>
        </p:txBody>
      </p:sp>
    </p:spTree>
    <p:extLst>
      <p:ext uri="{BB962C8B-B14F-4D97-AF65-F5344CB8AC3E}">
        <p14:creationId xmlns:p14="http://schemas.microsoft.com/office/powerpoint/2010/main" val="1927924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D538C-35E9-4E20-89E0-D21E0FE3FCBC}"/>
              </a:ext>
            </a:extLst>
          </p:cNvPr>
          <p:cNvSpPr>
            <a:spLocks noGrp="1"/>
          </p:cNvSpPr>
          <p:nvPr>
            <p:ph type="title"/>
          </p:nvPr>
        </p:nvSpPr>
        <p:spPr>
          <a:xfrm>
            <a:off x="838200" y="365125"/>
            <a:ext cx="10515600" cy="1325563"/>
          </a:xfrm>
        </p:spPr>
        <p:txBody>
          <a:bodyPr>
            <a:normAutofit/>
          </a:bodyPr>
          <a:lstStyle/>
          <a:p>
            <a:r>
              <a:rPr lang="fr-FR" sz="4600"/>
              <a:t>TP 2: déployez votre première application</a:t>
            </a:r>
            <a:endParaRPr lang="en-US" sz="460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A127EB-1434-4767-A5CB-30986346FC94}"/>
              </a:ext>
            </a:extLst>
          </p:cNvPr>
          <p:cNvSpPr>
            <a:spLocks noGrp="1"/>
          </p:cNvSpPr>
          <p:nvPr>
            <p:ph idx="1"/>
          </p:nvPr>
        </p:nvSpPr>
        <p:spPr>
          <a:xfrm>
            <a:off x="838200" y="1929384"/>
            <a:ext cx="10515600" cy="4251960"/>
          </a:xfrm>
        </p:spPr>
        <p:txBody>
          <a:bodyPr>
            <a:normAutofit/>
          </a:bodyPr>
          <a:lstStyle/>
          <a:p>
            <a:r>
              <a:rPr lang="fr-FR" sz="1500" b="1"/>
              <a:t>Partie I</a:t>
            </a:r>
          </a:p>
          <a:p>
            <a:pPr marL="914400" lvl="1" indent="-457200">
              <a:buFont typeface="+mj-lt"/>
              <a:buAutoNum type="arabicPeriod"/>
            </a:pPr>
            <a:r>
              <a:rPr lang="fr-FR" sz="1500"/>
              <a:t>Ecrivez un manifest </a:t>
            </a:r>
            <a:r>
              <a:rPr lang="fr-FR" sz="1500" b="1"/>
              <a:t>pod.yml </a:t>
            </a:r>
            <a:r>
              <a:rPr lang="fr-FR" sz="1500"/>
              <a:t>pour déployer un pod avec l’image </a:t>
            </a:r>
            <a:r>
              <a:rPr lang="fr-FR" sz="1500" b="1"/>
              <a:t>mmumshad/simple-webapp-color </a:t>
            </a:r>
            <a:r>
              <a:rPr lang="fr-FR" sz="1500"/>
              <a:t>en précisant que </a:t>
            </a:r>
            <a:r>
              <a:rPr lang="fr-FR" sz="1500" b="1"/>
              <a:t>la couleur </a:t>
            </a:r>
            <a:r>
              <a:rPr lang="fr-FR" sz="1500"/>
              <a:t>souhaitée est </a:t>
            </a:r>
            <a:r>
              <a:rPr lang="fr-FR" sz="1500" b="1"/>
              <a:t>le rouge</a:t>
            </a:r>
          </a:p>
          <a:p>
            <a:pPr marL="914400" lvl="1" indent="-457200">
              <a:buFont typeface="+mj-lt"/>
              <a:buAutoNum type="arabicPeriod"/>
            </a:pPr>
            <a:r>
              <a:rPr lang="fr-FR" sz="1500"/>
              <a:t>Lancez votre pod et vérifiez qu’il est bien en cours d’exécution</a:t>
            </a:r>
          </a:p>
          <a:p>
            <a:pPr marL="914400" lvl="1" indent="-457200">
              <a:buFont typeface="+mj-lt"/>
              <a:buAutoNum type="arabicPeriod"/>
            </a:pPr>
            <a:r>
              <a:rPr lang="fr-FR" sz="1500"/>
              <a:t>Exposez votre pod en utilisant la commande </a:t>
            </a:r>
            <a:r>
              <a:rPr lang="fr-FR" sz="1500" i="1"/>
              <a:t>kubectl port-forward &lt;nom de votre pod&gt; 8080:8080</a:t>
            </a:r>
          </a:p>
          <a:p>
            <a:pPr marL="914400" lvl="1" indent="-457200">
              <a:buFont typeface="+mj-lt"/>
              <a:buAutoNum type="arabicPeriod"/>
            </a:pPr>
            <a:r>
              <a:rPr lang="fr-FR" sz="1500"/>
              <a:t>Vérifiez que l’application est bien joignable</a:t>
            </a:r>
          </a:p>
          <a:p>
            <a:pPr marL="457200" lvl="1" indent="0">
              <a:buNone/>
            </a:pPr>
            <a:endParaRPr lang="fr-FR" sz="1500"/>
          </a:p>
          <a:p>
            <a:r>
              <a:rPr lang="fr-FR" sz="1500" b="1"/>
              <a:t>Partie II</a:t>
            </a:r>
            <a:endParaRPr lang="fr-FR" sz="1500"/>
          </a:p>
          <a:p>
            <a:pPr marL="914400" lvl="1" indent="-457200">
              <a:buFont typeface="+mj-lt"/>
              <a:buAutoNum type="arabicPeriod"/>
            </a:pPr>
            <a:r>
              <a:rPr lang="fr-FR" sz="1500"/>
              <a:t>Ecrivez un manifest nginx-deployment.yml pour déployer 2 replicas d’un pod nginx (en version 1.18.0)</a:t>
            </a:r>
          </a:p>
          <a:p>
            <a:pPr marL="914400" lvl="1" indent="-457200">
              <a:buFont typeface="+mj-lt"/>
              <a:buAutoNum type="arabicPeriod"/>
            </a:pPr>
            <a:r>
              <a:rPr lang="fr-FR" sz="1500"/>
              <a:t>Lancez de deployment, vérifier le nombre de pods et vérifiez que le deployment et le replicaset (ainsi que la version de l’image utilisée) ont été créé</a:t>
            </a:r>
          </a:p>
          <a:p>
            <a:pPr marL="914400" lvl="1" indent="-457200">
              <a:buFont typeface="+mj-lt"/>
              <a:buAutoNum type="arabicPeriod"/>
            </a:pPr>
            <a:r>
              <a:rPr lang="fr-FR" sz="1500"/>
              <a:t>Modifiez le fichier nginx-deployment.yml afin d’utiliser l’image nginx en version latest, appliquer la modification (kubectl apply)</a:t>
            </a:r>
          </a:p>
          <a:p>
            <a:pPr marL="914400" lvl="1" indent="-457200">
              <a:buFont typeface="+mj-lt"/>
              <a:buAutoNum type="arabicPeriod"/>
            </a:pPr>
            <a:r>
              <a:rPr lang="fr-FR" sz="1500"/>
              <a:t>Que se passe t’il ? Combien de replicasets avez-vous ? Quelle est l’image utilisée par le replicaset en cours d’utilisation ?</a:t>
            </a:r>
          </a:p>
          <a:p>
            <a:pPr marL="914400" lvl="1" indent="-457200">
              <a:buFont typeface="+mj-lt"/>
              <a:buAutoNum type="arabicPeriod"/>
            </a:pPr>
            <a:r>
              <a:rPr lang="fr-FR" sz="1500"/>
              <a:t>Supprimez toutes les ressources créées en utilisant les commandes impératives</a:t>
            </a:r>
          </a:p>
        </p:txBody>
      </p:sp>
      <p:sp>
        <p:nvSpPr>
          <p:cNvPr id="4" name="Espace réservé de la date 3">
            <a:extLst>
              <a:ext uri="{FF2B5EF4-FFF2-40B4-BE49-F238E27FC236}">
                <a16:creationId xmlns:a16="http://schemas.microsoft.com/office/drawing/2014/main" id="{CA908224-AE7B-4734-A79C-49FC539804FB}"/>
              </a:ext>
            </a:extLst>
          </p:cNvPr>
          <p:cNvSpPr>
            <a:spLocks noGrp="1"/>
          </p:cNvSpPr>
          <p:nvPr>
            <p:ph type="dt" sz="half" idx="10"/>
          </p:nvPr>
        </p:nvSpPr>
        <p:spPr>
          <a:xfrm>
            <a:off x="838200" y="6356350"/>
            <a:ext cx="2743200" cy="365125"/>
          </a:xfrm>
        </p:spPr>
        <p:txBody>
          <a:bodyPr>
            <a:normAutofit/>
          </a:bodyPr>
          <a:lstStyle/>
          <a:p>
            <a:pPr>
              <a:spcAft>
                <a:spcPts val="600"/>
              </a:spcAft>
            </a:pPr>
            <a:fld id="{42505467-CD43-430B-A8A5-A797C7C9BB1E}" type="datetime1">
              <a:rPr lang="en-US" smtClean="0"/>
              <a:pPr>
                <a:spcAft>
                  <a:spcPts val="600"/>
                </a:spcAft>
              </a:pPr>
              <a:t>8/16/2022</a:t>
            </a:fld>
            <a:endParaRPr lang="en-US"/>
          </a:p>
        </p:txBody>
      </p:sp>
      <p:sp>
        <p:nvSpPr>
          <p:cNvPr id="5" name="Espace réservé du pied de page 4">
            <a:extLst>
              <a:ext uri="{FF2B5EF4-FFF2-40B4-BE49-F238E27FC236}">
                <a16:creationId xmlns:a16="http://schemas.microsoft.com/office/drawing/2014/main" id="{F4A0466A-28B3-4A71-B6BC-535F9473F8F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6" name="Espace réservé du numéro de diapositive 5">
            <a:extLst>
              <a:ext uri="{FF2B5EF4-FFF2-40B4-BE49-F238E27FC236}">
                <a16:creationId xmlns:a16="http://schemas.microsoft.com/office/drawing/2014/main" id="{3F433BDF-A742-4696-940B-14EAC1BEF9FE}"/>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36</a:t>
            </a:fld>
            <a:endParaRPr lang="en-US"/>
          </a:p>
        </p:txBody>
      </p:sp>
    </p:spTree>
    <p:extLst>
      <p:ext uri="{BB962C8B-B14F-4D97-AF65-F5344CB8AC3E}">
        <p14:creationId xmlns:p14="http://schemas.microsoft.com/office/powerpoint/2010/main" val="3082504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CDF1-C7FC-4B95-9120-135DE8588AA3}"/>
              </a:ext>
            </a:extLst>
          </p:cNvPr>
          <p:cNvSpPr>
            <a:spLocks noGrp="1"/>
          </p:cNvSpPr>
          <p:nvPr>
            <p:ph type="title"/>
          </p:nvPr>
        </p:nvSpPr>
        <p:spPr>
          <a:xfrm>
            <a:off x="1136428" y="627564"/>
            <a:ext cx="7474172" cy="1325563"/>
          </a:xfrm>
        </p:spPr>
        <p:txBody>
          <a:bodyPr>
            <a:normAutofit/>
          </a:bodyPr>
          <a:lstStyle/>
          <a:p>
            <a:r>
              <a:rPr lang="fr-FR" dirty="0"/>
              <a:t>Plan</a:t>
            </a:r>
            <a:endParaRPr lang="en-US" dirty="0"/>
          </a:p>
        </p:txBody>
      </p:sp>
      <p:sp>
        <p:nvSpPr>
          <p:cNvPr id="3" name="Content Placeholder 2">
            <a:extLst>
              <a:ext uri="{FF2B5EF4-FFF2-40B4-BE49-F238E27FC236}">
                <a16:creationId xmlns:a16="http://schemas.microsoft.com/office/drawing/2014/main" id="{0210BE12-D654-4BE4-BDA3-90732D5E6BD1}"/>
              </a:ext>
            </a:extLst>
          </p:cNvPr>
          <p:cNvSpPr>
            <a:spLocks noGrp="1"/>
          </p:cNvSpPr>
          <p:nvPr>
            <p:ph idx="1"/>
          </p:nvPr>
        </p:nvSpPr>
        <p:spPr>
          <a:xfrm>
            <a:off x="1136429" y="2278173"/>
            <a:ext cx="6467867" cy="3450613"/>
          </a:xfrm>
        </p:spPr>
        <p:txBody>
          <a:bodyPr anchor="ctr">
            <a:normAutofit/>
          </a:bodyPr>
          <a:lstStyle/>
          <a:p>
            <a:pPr lvl="1"/>
            <a:r>
              <a:rPr lang="fr-FR" sz="1700" dirty="0"/>
              <a:t>Présentation de la formateur</a:t>
            </a:r>
          </a:p>
          <a:p>
            <a:pPr lvl="1"/>
            <a:r>
              <a:rPr lang="fr-FR" sz="1700" dirty="0"/>
              <a:t>Présentation générale de </a:t>
            </a:r>
            <a:r>
              <a:rPr lang="fr-FR" sz="1700" dirty="0" err="1"/>
              <a:t>Kubernetes</a:t>
            </a:r>
            <a:endParaRPr lang="fr-FR" sz="1700" dirty="0"/>
          </a:p>
          <a:p>
            <a:pPr lvl="1"/>
            <a:r>
              <a:rPr lang="fr-FR" sz="1700" dirty="0"/>
              <a:t>L’architecture de </a:t>
            </a:r>
            <a:r>
              <a:rPr lang="fr-FR" sz="1700" dirty="0" err="1"/>
              <a:t>Kubernetes</a:t>
            </a:r>
            <a:endParaRPr lang="fr-FR" sz="1700" dirty="0"/>
          </a:p>
          <a:p>
            <a:pPr lvl="1"/>
            <a:r>
              <a:rPr lang="fr-FR" sz="1700" dirty="0"/>
              <a:t>L’installation de </a:t>
            </a:r>
            <a:r>
              <a:rPr lang="fr-FR" sz="1700" dirty="0" err="1"/>
              <a:t>Kubernetes</a:t>
            </a:r>
            <a:endParaRPr lang="fr-FR" sz="1700" dirty="0"/>
          </a:p>
          <a:p>
            <a:pPr lvl="1"/>
            <a:r>
              <a:rPr lang="fr-FR" sz="1700" dirty="0"/>
              <a:t>Déploiement d’une application</a:t>
            </a:r>
          </a:p>
          <a:p>
            <a:pPr lvl="1"/>
            <a:r>
              <a:rPr lang="fr-FR" sz="1700" dirty="0">
                <a:solidFill>
                  <a:schemeClr val="accent1">
                    <a:lumMod val="75000"/>
                  </a:schemeClr>
                </a:solidFill>
              </a:rPr>
              <a:t>Gestion du réseau</a:t>
            </a:r>
          </a:p>
          <a:p>
            <a:pPr lvl="1"/>
            <a:r>
              <a:rPr lang="fr-FR" sz="1700" dirty="0"/>
              <a:t>Gestion du stockage</a:t>
            </a:r>
          </a:p>
          <a:p>
            <a:pPr lvl="1"/>
            <a:r>
              <a:rPr lang="fr-FR" sz="1700" dirty="0"/>
              <a:t>Introduction à </a:t>
            </a:r>
            <a:r>
              <a:rPr lang="fr-FR" sz="1700" dirty="0" err="1"/>
              <a:t>helm</a:t>
            </a:r>
            <a:endParaRPr lang="fr-FR" sz="1700" dirty="0"/>
          </a:p>
          <a:p>
            <a:pPr lvl="1"/>
            <a:r>
              <a:rPr lang="fr-FR" sz="1700" dirty="0" err="1"/>
              <a:t>Metrics</a:t>
            </a:r>
            <a:r>
              <a:rPr lang="fr-FR" sz="1700" dirty="0"/>
              <a:t>-server</a:t>
            </a:r>
          </a:p>
          <a:p>
            <a:pPr lvl="1"/>
            <a:r>
              <a:rPr lang="fr-FR" sz="1700" dirty="0"/>
              <a:t>Mini-projet : déployez un site </a:t>
            </a:r>
            <a:r>
              <a:rPr lang="fr-FR" sz="1700" dirty="0" err="1"/>
              <a:t>wordpress</a:t>
            </a:r>
            <a:endParaRPr lang="fr-FR" sz="1700" dirty="0"/>
          </a:p>
          <a:p>
            <a:pPr lvl="1"/>
            <a:r>
              <a:rPr lang="fr-FR" sz="1700" dirty="0"/>
              <a:t>Synthèse de la formation</a:t>
            </a:r>
          </a:p>
          <a:p>
            <a:endParaRPr lang="en-US" sz="1700" dirty="0"/>
          </a:p>
        </p:txBody>
      </p:sp>
      <p:sp>
        <p:nvSpPr>
          <p:cNvPr id="5" name="Espace réservé du pied de page 4">
            <a:extLst>
              <a:ext uri="{FF2B5EF4-FFF2-40B4-BE49-F238E27FC236}">
                <a16:creationId xmlns:a16="http://schemas.microsoft.com/office/drawing/2014/main" id="{9E4A5841-5D02-4758-83B3-260B59588FD7}"/>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Kubernetes les bases | Eazytraining</a:t>
            </a:r>
          </a:p>
        </p:txBody>
      </p:sp>
      <p:sp>
        <p:nvSpPr>
          <p:cNvPr id="4" name="Espace réservé de la date 3">
            <a:extLst>
              <a:ext uri="{FF2B5EF4-FFF2-40B4-BE49-F238E27FC236}">
                <a16:creationId xmlns:a16="http://schemas.microsoft.com/office/drawing/2014/main" id="{871A376D-3D6A-4523-B727-5B8732D128D3}"/>
              </a:ext>
            </a:extLst>
          </p:cNvPr>
          <p:cNvSpPr>
            <a:spLocks noGrp="1"/>
          </p:cNvSpPr>
          <p:nvPr>
            <p:ph type="dt" sz="half" idx="10"/>
          </p:nvPr>
        </p:nvSpPr>
        <p:spPr>
          <a:xfrm>
            <a:off x="6973342" y="6356350"/>
            <a:ext cx="2743200" cy="365125"/>
          </a:xfrm>
        </p:spPr>
        <p:txBody>
          <a:bodyPr>
            <a:normAutofit/>
          </a:bodyPr>
          <a:lstStyle/>
          <a:p>
            <a:pPr algn="r">
              <a:spcAft>
                <a:spcPts val="600"/>
              </a:spcAft>
            </a:pPr>
            <a:fld id="{BFF82F8A-9783-41A1-8DEA-C0D00E0BAFDB}" type="datetime1">
              <a:rPr lang="en-US" sz="1050">
                <a:solidFill>
                  <a:schemeClr val="tx1">
                    <a:lumMod val="75000"/>
                    <a:lumOff val="25000"/>
                  </a:schemeClr>
                </a:solidFill>
              </a:rPr>
              <a:pPr algn="r">
                <a:spcAft>
                  <a:spcPts val="600"/>
                </a:spcAft>
              </a:pPr>
              <a:t>8/16/2022</a:t>
            </a:fld>
            <a:endParaRPr lang="en-US" sz="1050">
              <a:solidFill>
                <a:schemeClr val="tx1">
                  <a:lumMod val="75000"/>
                  <a:lumOff val="25000"/>
                </a:schemeClr>
              </a:solidFill>
            </a:endParaRP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7E8D6670-D493-49E0-A890-A1F07B094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6" name="Espace réservé du numéro de diapositive 5">
            <a:extLst>
              <a:ext uri="{FF2B5EF4-FFF2-40B4-BE49-F238E27FC236}">
                <a16:creationId xmlns:a16="http://schemas.microsoft.com/office/drawing/2014/main" id="{2F3ECD91-5F90-46AB-A05C-0632765A1769}"/>
              </a:ext>
            </a:extLst>
          </p:cNvPr>
          <p:cNvSpPr>
            <a:spLocks noGrp="1"/>
          </p:cNvSpPr>
          <p:nvPr>
            <p:ph type="sldNum" sz="quarter" idx="12"/>
          </p:nvPr>
        </p:nvSpPr>
        <p:spPr>
          <a:xfrm>
            <a:off x="10341428" y="6356350"/>
            <a:ext cx="1012371" cy="365125"/>
          </a:xfrm>
        </p:spPr>
        <p:txBody>
          <a:bodyPr>
            <a:normAutofit/>
          </a:bodyPr>
          <a:lstStyle/>
          <a:p>
            <a:pPr>
              <a:spcAft>
                <a:spcPts val="600"/>
              </a:spcAft>
            </a:pPr>
            <a:fld id="{B2DC25EE-239B-4C5F-AAD1-255A7D5F1EE2}" type="slidenum">
              <a:rPr lang="en-US">
                <a:solidFill>
                  <a:srgbClr val="FFFFFF"/>
                </a:solidFill>
              </a:rPr>
              <a:pPr>
                <a:spcAft>
                  <a:spcPts val="600"/>
                </a:spcAft>
              </a:pPr>
              <a:t>37</a:t>
            </a:fld>
            <a:endParaRPr lang="en-US">
              <a:solidFill>
                <a:srgbClr val="FFFFFF"/>
              </a:solidFill>
            </a:endParaRPr>
          </a:p>
        </p:txBody>
      </p:sp>
    </p:spTree>
    <p:extLst>
      <p:ext uri="{BB962C8B-B14F-4D97-AF65-F5344CB8AC3E}">
        <p14:creationId xmlns:p14="http://schemas.microsoft.com/office/powerpoint/2010/main" val="333291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40A518-B6D8-4CD3-BCB3-612B5A758D8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Gestion du réseau (1/7): labels et selecteurs</a:t>
            </a:r>
          </a:p>
        </p:txBody>
      </p:sp>
      <p:sp>
        <p:nvSpPr>
          <p:cNvPr id="61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Kubernetes - Services and Labels - The IT Hollow">
            <a:extLst>
              <a:ext uri="{FF2B5EF4-FFF2-40B4-BE49-F238E27FC236}">
                <a16:creationId xmlns:a16="http://schemas.microsoft.com/office/drawing/2014/main" id="{68C145BC-2409-42B6-BAB5-D4728D2A39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882178"/>
            <a:ext cx="7214616" cy="306621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e la date 2">
            <a:extLst>
              <a:ext uri="{FF2B5EF4-FFF2-40B4-BE49-F238E27FC236}">
                <a16:creationId xmlns:a16="http://schemas.microsoft.com/office/drawing/2014/main" id="{88E16E77-A17C-4265-A5F6-16AA639FF5E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3B1DBEDA-2F6C-44BB-B667-C37AEB80850F}" type="datetime1">
              <a:rPr lang="en-US" smtClean="0"/>
              <a:pPr defTabSz="914400">
                <a:spcAft>
                  <a:spcPts val="600"/>
                </a:spcAft>
              </a:pPr>
              <a:t>8/16/2022</a:t>
            </a:fld>
            <a:endParaRPr lang="en-US"/>
          </a:p>
        </p:txBody>
      </p:sp>
      <p:sp>
        <p:nvSpPr>
          <p:cNvPr id="4" name="Espace réservé du pied de page 3">
            <a:extLst>
              <a:ext uri="{FF2B5EF4-FFF2-40B4-BE49-F238E27FC236}">
                <a16:creationId xmlns:a16="http://schemas.microsoft.com/office/drawing/2014/main" id="{96A1E06D-D6DB-463F-A2A8-140A11DB8A6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5" name="Espace réservé du numéro de diapositive 4">
            <a:extLst>
              <a:ext uri="{FF2B5EF4-FFF2-40B4-BE49-F238E27FC236}">
                <a16:creationId xmlns:a16="http://schemas.microsoft.com/office/drawing/2014/main" id="{4A9BC7FC-62F3-4C62-A3A5-4974CA0FC80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38</a:t>
            </a:fld>
            <a:endParaRPr lang="en-US"/>
          </a:p>
        </p:txBody>
      </p:sp>
    </p:spTree>
    <p:extLst>
      <p:ext uri="{BB962C8B-B14F-4D97-AF65-F5344CB8AC3E}">
        <p14:creationId xmlns:p14="http://schemas.microsoft.com/office/powerpoint/2010/main" val="608299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D72C983-F6E9-4CC9-A779-5B7E82E0B497}"/>
              </a:ext>
            </a:extLst>
          </p:cNvPr>
          <p:cNvSpPr>
            <a:spLocks noGrp="1"/>
          </p:cNvSpPr>
          <p:nvPr>
            <p:ph type="title"/>
          </p:nvPr>
        </p:nvSpPr>
        <p:spPr>
          <a:xfrm>
            <a:off x="630936" y="630936"/>
            <a:ext cx="3599688" cy="1463040"/>
          </a:xfrm>
        </p:spPr>
        <p:txBody>
          <a:bodyPr anchor="ctr">
            <a:normAutofit/>
          </a:bodyPr>
          <a:lstStyle/>
          <a:p>
            <a:r>
              <a:rPr lang="fr-FR" sz="3400">
                <a:solidFill>
                  <a:srgbClr val="FFFFFF"/>
                </a:solidFill>
              </a:rPr>
              <a:t>Gestion du réseau (2/7): Smart Search</a:t>
            </a:r>
            <a:endParaRPr lang="en-US" sz="3400">
              <a:solidFill>
                <a:srgbClr val="FFFFFF"/>
              </a:solidFill>
            </a:endParaRPr>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80645914-33A8-14BC-8235-2DA2F02AEB80}"/>
              </a:ext>
            </a:extLst>
          </p:cNvPr>
          <p:cNvSpPr>
            <a:spLocks noGrp="1"/>
          </p:cNvSpPr>
          <p:nvPr>
            <p:ph idx="1"/>
          </p:nvPr>
        </p:nvSpPr>
        <p:spPr>
          <a:xfrm>
            <a:off x="4474462" y="630936"/>
            <a:ext cx="7074409" cy="1463040"/>
          </a:xfrm>
        </p:spPr>
        <p:txBody>
          <a:bodyPr anchor="ctr">
            <a:normAutofit/>
          </a:bodyPr>
          <a:lstStyle/>
          <a:p>
            <a:endParaRPr lang="en-US" sz="2200">
              <a:solidFill>
                <a:srgbClr val="FFFFFF"/>
              </a:solidFill>
            </a:endParaRPr>
          </a:p>
        </p:txBody>
      </p:sp>
      <p:pic>
        <p:nvPicPr>
          <p:cNvPr id="4" name="Content Placeholder 3">
            <a:extLst>
              <a:ext uri="{FF2B5EF4-FFF2-40B4-BE49-F238E27FC236}">
                <a16:creationId xmlns:a16="http://schemas.microsoft.com/office/drawing/2014/main" id="{C4210978-E1AF-4194-824C-2A98FF6BE459}"/>
              </a:ext>
            </a:extLst>
          </p:cNvPr>
          <p:cNvPicPr>
            <a:picLocks noChangeAspect="1"/>
          </p:cNvPicPr>
          <p:nvPr/>
        </p:nvPicPr>
        <p:blipFill>
          <a:blip r:embed="rId2"/>
          <a:stretch>
            <a:fillRect/>
          </a:stretch>
        </p:blipFill>
        <p:spPr>
          <a:xfrm>
            <a:off x="630936" y="3651322"/>
            <a:ext cx="10917936" cy="1919443"/>
          </a:xfrm>
          <a:prstGeom prst="rect">
            <a:avLst/>
          </a:prstGeom>
        </p:spPr>
      </p:pic>
      <p:sp>
        <p:nvSpPr>
          <p:cNvPr id="3" name="Espace réservé de la date 2">
            <a:extLst>
              <a:ext uri="{FF2B5EF4-FFF2-40B4-BE49-F238E27FC236}">
                <a16:creationId xmlns:a16="http://schemas.microsoft.com/office/drawing/2014/main" id="{1588796F-5870-4E7B-886F-FBE44C1DDC59}"/>
              </a:ext>
            </a:extLst>
          </p:cNvPr>
          <p:cNvSpPr>
            <a:spLocks noGrp="1"/>
          </p:cNvSpPr>
          <p:nvPr>
            <p:ph type="dt" sz="half" idx="10"/>
          </p:nvPr>
        </p:nvSpPr>
        <p:spPr>
          <a:xfrm>
            <a:off x="838200" y="6356350"/>
            <a:ext cx="2743200" cy="365125"/>
          </a:xfrm>
        </p:spPr>
        <p:txBody>
          <a:bodyPr>
            <a:normAutofit/>
          </a:bodyPr>
          <a:lstStyle/>
          <a:p>
            <a:pPr>
              <a:spcAft>
                <a:spcPts val="600"/>
              </a:spcAft>
            </a:pPr>
            <a:fld id="{24605EE0-8399-4E77-87D7-5F4489E7DEAA}" type="datetime1">
              <a:rPr lang="en-US" smtClean="0"/>
              <a:pPr>
                <a:spcAft>
                  <a:spcPts val="600"/>
                </a:spcAft>
              </a:pPr>
              <a:t>8/16/2022</a:t>
            </a:fld>
            <a:endParaRPr lang="en-US"/>
          </a:p>
        </p:txBody>
      </p:sp>
      <p:sp>
        <p:nvSpPr>
          <p:cNvPr id="5" name="Espace réservé du pied de page 4">
            <a:extLst>
              <a:ext uri="{FF2B5EF4-FFF2-40B4-BE49-F238E27FC236}">
                <a16:creationId xmlns:a16="http://schemas.microsoft.com/office/drawing/2014/main" id="{0CF40864-89AA-4C33-B5AE-0CF7BBED35F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6" name="Espace réservé du numéro de diapositive 5">
            <a:extLst>
              <a:ext uri="{FF2B5EF4-FFF2-40B4-BE49-F238E27FC236}">
                <a16:creationId xmlns:a16="http://schemas.microsoft.com/office/drawing/2014/main" id="{5861767C-9C62-4766-8AD3-EBA2F0D84B87}"/>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39</a:t>
            </a:fld>
            <a:endParaRPr lang="en-US"/>
          </a:p>
        </p:txBody>
      </p:sp>
    </p:spTree>
    <p:extLst>
      <p:ext uri="{BB962C8B-B14F-4D97-AF65-F5344CB8AC3E}">
        <p14:creationId xmlns:p14="http://schemas.microsoft.com/office/powerpoint/2010/main" val="1891690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7D300-E962-4597-9CDD-B0711415A3EC}"/>
              </a:ext>
            </a:extLst>
          </p:cNvPr>
          <p:cNvSpPr>
            <a:spLocks noGrp="1"/>
          </p:cNvSpPr>
          <p:nvPr>
            <p:ph type="title"/>
          </p:nvPr>
        </p:nvSpPr>
        <p:spPr>
          <a:xfrm>
            <a:off x="5297762" y="329184"/>
            <a:ext cx="6251110" cy="1783080"/>
          </a:xfrm>
        </p:spPr>
        <p:txBody>
          <a:bodyPr anchor="b">
            <a:normAutofit/>
          </a:bodyPr>
          <a:lstStyle/>
          <a:p>
            <a:r>
              <a:rPr lang="en-US" sz="5400"/>
              <a:t>Présentation du formateur</a:t>
            </a:r>
            <a:endParaRPr lang="fr-FR" sz="5400"/>
          </a:p>
        </p:txBody>
      </p:sp>
      <p:pic>
        <p:nvPicPr>
          <p:cNvPr id="12" name="Image 11"/>
          <p:cNvPicPr>
            <a:picLocks noChangeAspect="1"/>
          </p:cNvPicPr>
          <p:nvPr/>
        </p:nvPicPr>
        <p:blipFill rotWithShape="1">
          <a:blip r:embed="rId2"/>
          <a:srcRect r="3" b="97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EAF66F-CF19-4412-A244-5A6F57E2EF65}"/>
              </a:ext>
            </a:extLst>
          </p:cNvPr>
          <p:cNvSpPr>
            <a:spLocks noGrp="1"/>
          </p:cNvSpPr>
          <p:nvPr>
            <p:ph idx="1"/>
          </p:nvPr>
        </p:nvSpPr>
        <p:spPr>
          <a:xfrm>
            <a:off x="5297762" y="2706624"/>
            <a:ext cx="6251110" cy="3483864"/>
          </a:xfrm>
        </p:spPr>
        <p:txBody>
          <a:bodyPr>
            <a:normAutofit/>
          </a:bodyPr>
          <a:lstStyle/>
          <a:p>
            <a:r>
              <a:rPr lang="en-US" sz="1700"/>
              <a:t>Atos-Worldline - Ingénieur Système</a:t>
            </a:r>
          </a:p>
          <a:p>
            <a:pPr marL="685800" lvl="2">
              <a:spcBef>
                <a:spcPts val="1000"/>
              </a:spcBef>
            </a:pPr>
            <a:r>
              <a:rPr lang="en-US" sz="1700"/>
              <a:t>Build et Run de plateforme Cloud</a:t>
            </a:r>
          </a:p>
          <a:p>
            <a:pPr marL="685800" lvl="2">
              <a:spcBef>
                <a:spcPts val="1000"/>
              </a:spcBef>
            </a:pPr>
            <a:r>
              <a:rPr lang="en-US" sz="1700"/>
              <a:t>Virtualisation - Conteneurisation -  Automatisation​</a:t>
            </a:r>
          </a:p>
          <a:p>
            <a:pPr marL="685800" lvl="2">
              <a:spcBef>
                <a:spcPts val="1000"/>
              </a:spcBef>
            </a:pPr>
            <a:r>
              <a:rPr lang="en-US" sz="1700"/>
              <a:t>Comptes clients: Carrefour, Auchan, ARJEL, SAMU</a:t>
            </a:r>
          </a:p>
          <a:p>
            <a:r>
              <a:rPr lang="en-US" sz="1700"/>
              <a:t>Adneom - Consultant IT </a:t>
            </a:r>
          </a:p>
          <a:p>
            <a:r>
              <a:rPr lang="en-US" sz="1700"/>
              <a:t>Groupe SII - Consultant IT (Cloud/Devops)</a:t>
            </a:r>
          </a:p>
          <a:p>
            <a:pPr marL="685800" lvl="2" fontAlgn="base">
              <a:spcBef>
                <a:spcPts val="1000"/>
              </a:spcBef>
            </a:pPr>
            <a:r>
              <a:rPr lang="en-US" sz="1700"/>
              <a:t>Consultant chez Orange France</a:t>
            </a:r>
          </a:p>
          <a:p>
            <a:pPr marL="685800" lvl="2" fontAlgn="base">
              <a:spcBef>
                <a:spcPts val="1000"/>
              </a:spcBef>
            </a:pPr>
            <a:r>
              <a:rPr lang="en-US" sz="1700"/>
              <a:t>Migration d'une application monolithique en microservice</a:t>
            </a:r>
          </a:p>
          <a:p>
            <a:pPr marL="228600" lvl="2" fontAlgn="base">
              <a:spcBef>
                <a:spcPts val="1000"/>
              </a:spcBef>
            </a:pPr>
            <a:r>
              <a:rPr lang="en-US" sz="1700"/>
              <a:t>Formateur chez eazytrainning</a:t>
            </a:r>
            <a:endParaRPr lang="fr-FR" sz="1700"/>
          </a:p>
          <a:p>
            <a:endParaRPr lang="fr-FR" sz="1700"/>
          </a:p>
        </p:txBody>
      </p:sp>
      <p:sp>
        <p:nvSpPr>
          <p:cNvPr id="6" name="Espace réservé de la date 5">
            <a:extLst>
              <a:ext uri="{FF2B5EF4-FFF2-40B4-BE49-F238E27FC236}">
                <a16:creationId xmlns:a16="http://schemas.microsoft.com/office/drawing/2014/main" id="{F4547B15-B1A5-43B7-911D-B37BB41BFF19}"/>
              </a:ext>
            </a:extLst>
          </p:cNvPr>
          <p:cNvSpPr>
            <a:spLocks noGrp="1"/>
          </p:cNvSpPr>
          <p:nvPr>
            <p:ph type="dt" sz="half" idx="10"/>
          </p:nvPr>
        </p:nvSpPr>
        <p:spPr>
          <a:xfrm>
            <a:off x="838200" y="6356350"/>
            <a:ext cx="2743200" cy="365125"/>
          </a:xfrm>
        </p:spPr>
        <p:txBody>
          <a:bodyPr>
            <a:normAutofit/>
          </a:bodyPr>
          <a:lstStyle/>
          <a:p>
            <a:pPr>
              <a:spcAft>
                <a:spcPts val="600"/>
              </a:spcAft>
            </a:pPr>
            <a:fld id="{40E45FC4-5C28-43A7-83C4-361A154FE629}" type="datetime1">
              <a:rPr lang="en-US" smtClean="0">
                <a:solidFill>
                  <a:srgbClr val="FFFFFF"/>
                </a:solidFill>
              </a:rPr>
              <a:pPr>
                <a:spcAft>
                  <a:spcPts val="600"/>
                </a:spcAft>
              </a:pPr>
              <a:t>8/16/2022</a:t>
            </a:fld>
            <a:endParaRPr lang="en-US">
              <a:solidFill>
                <a:srgbClr val="FFFFFF"/>
              </a:solidFill>
            </a:endParaRPr>
          </a:p>
        </p:txBody>
      </p:sp>
      <p:sp>
        <p:nvSpPr>
          <p:cNvPr id="4" name="Espace réservé du pied de page 3">
            <a:extLst>
              <a:ext uri="{FF2B5EF4-FFF2-40B4-BE49-F238E27FC236}">
                <a16:creationId xmlns:a16="http://schemas.microsoft.com/office/drawing/2014/main" id="{02FCAC14-D98F-4A7B-9B38-830894443674}"/>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Kubernetes les bases | Eazytraining</a:t>
            </a:r>
          </a:p>
        </p:txBody>
      </p:sp>
      <p:sp>
        <p:nvSpPr>
          <p:cNvPr id="5" name="Espace réservé du numéro de diapositive 4">
            <a:extLst>
              <a:ext uri="{FF2B5EF4-FFF2-40B4-BE49-F238E27FC236}">
                <a16:creationId xmlns:a16="http://schemas.microsoft.com/office/drawing/2014/main" id="{B5ECA0E4-C011-4D72-BA64-56DE4DE41765}"/>
              </a:ext>
            </a:extLst>
          </p:cNvPr>
          <p:cNvSpPr>
            <a:spLocks noGrp="1"/>
          </p:cNvSpPr>
          <p:nvPr>
            <p:ph type="sldNum" sz="quarter" idx="12"/>
          </p:nvPr>
        </p:nvSpPr>
        <p:spPr>
          <a:xfrm>
            <a:off x="10052978" y="6356350"/>
            <a:ext cx="1300821" cy="365125"/>
          </a:xfrm>
        </p:spPr>
        <p:txBody>
          <a:bodyPr>
            <a:normAutofit/>
          </a:bodyPr>
          <a:lstStyle/>
          <a:p>
            <a:pPr>
              <a:spcAft>
                <a:spcPts val="600"/>
              </a:spcAft>
            </a:pPr>
            <a:fld id="{B2DC25EE-239B-4C5F-AAD1-255A7D5F1EE2}" type="slidenum">
              <a:rPr lang="en-US" smtClean="0"/>
              <a:pPr>
                <a:spcAft>
                  <a:spcPts val="600"/>
                </a:spcAft>
              </a:pPr>
              <a:t>4</a:t>
            </a:fld>
            <a:endParaRPr lang="en-US"/>
          </a:p>
        </p:txBody>
      </p:sp>
    </p:spTree>
    <p:extLst>
      <p:ext uri="{BB962C8B-B14F-4D97-AF65-F5344CB8AC3E}">
        <p14:creationId xmlns:p14="http://schemas.microsoft.com/office/powerpoint/2010/main" val="2307467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001A0-9CA7-46E1-B29B-179DE132C7A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Gestion du réseau (3/7): Services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B38B1D0-FEEC-445B-A4CF-88B03B73CE9A}"/>
              </a:ext>
            </a:extLst>
          </p:cNvPr>
          <p:cNvPicPr>
            <a:picLocks noGrp="1" noChangeAspect="1"/>
          </p:cNvPicPr>
          <p:nvPr>
            <p:ph idx="1"/>
          </p:nvPr>
        </p:nvPicPr>
        <p:blipFill>
          <a:blip r:embed="rId2"/>
          <a:stretch>
            <a:fillRect/>
          </a:stretch>
        </p:blipFill>
        <p:spPr>
          <a:xfrm>
            <a:off x="4654296" y="1936288"/>
            <a:ext cx="7214616" cy="2957992"/>
          </a:xfrm>
          <a:prstGeom prst="rect">
            <a:avLst/>
          </a:prstGeom>
        </p:spPr>
      </p:pic>
      <p:sp>
        <p:nvSpPr>
          <p:cNvPr id="3" name="Espace réservé de la date 2">
            <a:extLst>
              <a:ext uri="{FF2B5EF4-FFF2-40B4-BE49-F238E27FC236}">
                <a16:creationId xmlns:a16="http://schemas.microsoft.com/office/drawing/2014/main" id="{7A2D8E44-1F62-4560-9FE7-26B86166305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56CB72F5-9828-49C2-BCAB-4E354CA5831C}" type="datetime1">
              <a:rPr lang="en-US" smtClean="0"/>
              <a:pPr defTabSz="914400">
                <a:spcAft>
                  <a:spcPts val="600"/>
                </a:spcAft>
              </a:pPr>
              <a:t>8/16/2022</a:t>
            </a:fld>
            <a:endParaRPr lang="en-US"/>
          </a:p>
        </p:txBody>
      </p:sp>
      <p:sp>
        <p:nvSpPr>
          <p:cNvPr id="5" name="Espace réservé du pied de page 4">
            <a:extLst>
              <a:ext uri="{FF2B5EF4-FFF2-40B4-BE49-F238E27FC236}">
                <a16:creationId xmlns:a16="http://schemas.microsoft.com/office/drawing/2014/main" id="{1BDF99BA-AE73-4E18-B89C-BE1008980D5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6" name="Espace réservé du numéro de diapositive 5">
            <a:extLst>
              <a:ext uri="{FF2B5EF4-FFF2-40B4-BE49-F238E27FC236}">
                <a16:creationId xmlns:a16="http://schemas.microsoft.com/office/drawing/2014/main" id="{D73B8B48-2738-4520-AD66-855A1859D12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40</a:t>
            </a:fld>
            <a:endParaRPr lang="en-US"/>
          </a:p>
        </p:txBody>
      </p:sp>
    </p:spTree>
    <p:extLst>
      <p:ext uri="{BB962C8B-B14F-4D97-AF65-F5344CB8AC3E}">
        <p14:creationId xmlns:p14="http://schemas.microsoft.com/office/powerpoint/2010/main" val="512580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9D8F3-A3A1-447D-8B82-91BFF0376F9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Gestion du réseau (4/7): Services NodePort</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80EB2CAD-B6C6-4289-BE5E-56B6189E5536}"/>
              </a:ext>
            </a:extLst>
          </p:cNvPr>
          <p:cNvPicPr>
            <a:picLocks noGrp="1" noChangeAspect="1"/>
          </p:cNvPicPr>
          <p:nvPr>
            <p:ph idx="1"/>
          </p:nvPr>
        </p:nvPicPr>
        <p:blipFill>
          <a:blip r:embed="rId2"/>
          <a:stretch>
            <a:fillRect/>
          </a:stretch>
        </p:blipFill>
        <p:spPr>
          <a:xfrm>
            <a:off x="320040" y="2796274"/>
            <a:ext cx="5614416" cy="3298468"/>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F0A4CE80-0005-4790-9592-0F6ABCC43462}"/>
              </a:ext>
            </a:extLst>
          </p:cNvPr>
          <p:cNvPicPr>
            <a:picLocks noChangeAspect="1"/>
          </p:cNvPicPr>
          <p:nvPr/>
        </p:nvPicPr>
        <p:blipFill>
          <a:blip r:embed="rId3"/>
          <a:stretch>
            <a:fillRect/>
          </a:stretch>
        </p:blipFill>
        <p:spPr>
          <a:xfrm>
            <a:off x="6254496" y="3329643"/>
            <a:ext cx="5614416" cy="2231729"/>
          </a:xfrm>
          <a:prstGeom prst="rect">
            <a:avLst/>
          </a:prstGeom>
        </p:spPr>
      </p:pic>
      <p:sp>
        <p:nvSpPr>
          <p:cNvPr id="3" name="Espace réservé de la date 2">
            <a:extLst>
              <a:ext uri="{FF2B5EF4-FFF2-40B4-BE49-F238E27FC236}">
                <a16:creationId xmlns:a16="http://schemas.microsoft.com/office/drawing/2014/main" id="{4B9A6DBF-9393-431B-9917-CF8DBBA3E84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B743334A-E2A4-421B-8385-EB3F0588607C}" type="datetime1">
              <a:rPr lang="en-US" smtClean="0"/>
              <a:pPr defTabSz="914400">
                <a:spcAft>
                  <a:spcPts val="600"/>
                </a:spcAft>
              </a:pPr>
              <a:t>8/16/2022</a:t>
            </a:fld>
            <a:endParaRPr lang="en-US"/>
          </a:p>
        </p:txBody>
      </p:sp>
      <p:sp>
        <p:nvSpPr>
          <p:cNvPr id="4" name="Espace réservé du pied de page 3">
            <a:extLst>
              <a:ext uri="{FF2B5EF4-FFF2-40B4-BE49-F238E27FC236}">
                <a16:creationId xmlns:a16="http://schemas.microsoft.com/office/drawing/2014/main" id="{47EE0FA3-B999-4016-A7CA-AA90E3FCD00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7" name="Espace réservé du numéro de diapositive 6">
            <a:extLst>
              <a:ext uri="{FF2B5EF4-FFF2-40B4-BE49-F238E27FC236}">
                <a16:creationId xmlns:a16="http://schemas.microsoft.com/office/drawing/2014/main" id="{BCEE3136-A1C3-4017-A0D1-CDAA558059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41</a:t>
            </a:fld>
            <a:endParaRPr lang="en-US"/>
          </a:p>
        </p:txBody>
      </p:sp>
    </p:spTree>
    <p:extLst>
      <p:ext uri="{BB962C8B-B14F-4D97-AF65-F5344CB8AC3E}">
        <p14:creationId xmlns:p14="http://schemas.microsoft.com/office/powerpoint/2010/main" val="389740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E15EC-FEE9-4CAC-ABAA-1E5CD758B15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Gestion du réseau (5/7): Service ClusterIP </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9DDA023-4330-4891-9FC1-50779386EBE8}"/>
              </a:ext>
            </a:extLst>
          </p:cNvPr>
          <p:cNvPicPr>
            <a:picLocks noGrp="1" noChangeAspect="1"/>
          </p:cNvPicPr>
          <p:nvPr>
            <p:ph idx="1"/>
          </p:nvPr>
        </p:nvPicPr>
        <p:blipFill>
          <a:blip r:embed="rId2"/>
          <a:stretch>
            <a:fillRect/>
          </a:stretch>
        </p:blipFill>
        <p:spPr>
          <a:xfrm>
            <a:off x="405901" y="2642616"/>
            <a:ext cx="5442693" cy="3605784"/>
          </a:xfrm>
          <a:prstGeom prst="rect">
            <a:avLst/>
          </a:prstGeom>
        </p:spPr>
      </p:pic>
      <p:pic>
        <p:nvPicPr>
          <p:cNvPr id="5" name="Picture 4">
            <a:extLst>
              <a:ext uri="{FF2B5EF4-FFF2-40B4-BE49-F238E27FC236}">
                <a16:creationId xmlns:a16="http://schemas.microsoft.com/office/drawing/2014/main" id="{CA829A96-7CEE-42BD-8CC0-CAE547F7B366}"/>
              </a:ext>
            </a:extLst>
          </p:cNvPr>
          <p:cNvPicPr>
            <a:picLocks noChangeAspect="1"/>
          </p:cNvPicPr>
          <p:nvPr/>
        </p:nvPicPr>
        <p:blipFill>
          <a:blip r:embed="rId3"/>
          <a:stretch>
            <a:fillRect/>
          </a:stretch>
        </p:blipFill>
        <p:spPr>
          <a:xfrm>
            <a:off x="6254496" y="3371751"/>
            <a:ext cx="5614416" cy="2147513"/>
          </a:xfrm>
          <a:prstGeom prst="rect">
            <a:avLst/>
          </a:prstGeom>
        </p:spPr>
      </p:pic>
      <p:sp>
        <p:nvSpPr>
          <p:cNvPr id="3" name="Espace réservé de la date 2">
            <a:extLst>
              <a:ext uri="{FF2B5EF4-FFF2-40B4-BE49-F238E27FC236}">
                <a16:creationId xmlns:a16="http://schemas.microsoft.com/office/drawing/2014/main" id="{B8E0F5C7-E836-4C4D-9DB3-E5ABA8DE2A1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655883EC-C610-4513-94A6-37521BE0DD6B}" type="datetime1">
              <a:rPr lang="en-US" smtClean="0"/>
              <a:pPr defTabSz="914400">
                <a:spcAft>
                  <a:spcPts val="600"/>
                </a:spcAft>
              </a:pPr>
              <a:t>8/16/2022</a:t>
            </a:fld>
            <a:endParaRPr lang="en-US"/>
          </a:p>
        </p:txBody>
      </p:sp>
      <p:sp>
        <p:nvSpPr>
          <p:cNvPr id="6" name="Espace réservé du pied de page 5">
            <a:extLst>
              <a:ext uri="{FF2B5EF4-FFF2-40B4-BE49-F238E27FC236}">
                <a16:creationId xmlns:a16="http://schemas.microsoft.com/office/drawing/2014/main" id="{906E8441-321F-4AE4-8DDF-A21EC1CFD63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7" name="Espace réservé du numéro de diapositive 6">
            <a:extLst>
              <a:ext uri="{FF2B5EF4-FFF2-40B4-BE49-F238E27FC236}">
                <a16:creationId xmlns:a16="http://schemas.microsoft.com/office/drawing/2014/main" id="{DB8EE581-D004-43E7-A16F-C7F2B2BBB6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42</a:t>
            </a:fld>
            <a:endParaRPr lang="en-US"/>
          </a:p>
        </p:txBody>
      </p:sp>
    </p:spTree>
    <p:extLst>
      <p:ext uri="{BB962C8B-B14F-4D97-AF65-F5344CB8AC3E}">
        <p14:creationId xmlns:p14="http://schemas.microsoft.com/office/powerpoint/2010/main" val="3835391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A754E7-8FD9-47C8-827B-E7497C5DFB0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Gestion du réseau (6/7): Service Loadbalancer</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8A356D3A-01FE-4381-9A76-1D8DA88739C2}"/>
              </a:ext>
            </a:extLst>
          </p:cNvPr>
          <p:cNvPicPr>
            <a:picLocks noGrp="1" noChangeAspect="1"/>
          </p:cNvPicPr>
          <p:nvPr>
            <p:ph idx="1"/>
          </p:nvPr>
        </p:nvPicPr>
        <p:blipFill>
          <a:blip r:embed="rId2"/>
          <a:stretch>
            <a:fillRect/>
          </a:stretch>
        </p:blipFill>
        <p:spPr>
          <a:xfrm>
            <a:off x="320040" y="3062958"/>
            <a:ext cx="5614416" cy="276509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19114787-9BD1-4C54-BFDF-61C50E2FC5D6}"/>
              </a:ext>
            </a:extLst>
          </p:cNvPr>
          <p:cNvPicPr>
            <a:picLocks noChangeAspect="1"/>
          </p:cNvPicPr>
          <p:nvPr/>
        </p:nvPicPr>
        <p:blipFill>
          <a:blip r:embed="rId3"/>
          <a:stretch>
            <a:fillRect/>
          </a:stretch>
        </p:blipFill>
        <p:spPr>
          <a:xfrm>
            <a:off x="6254496" y="3336661"/>
            <a:ext cx="5614416" cy="2217694"/>
          </a:xfrm>
          <a:prstGeom prst="rect">
            <a:avLst/>
          </a:prstGeom>
        </p:spPr>
      </p:pic>
      <p:sp>
        <p:nvSpPr>
          <p:cNvPr id="3" name="Espace réservé de la date 2">
            <a:extLst>
              <a:ext uri="{FF2B5EF4-FFF2-40B4-BE49-F238E27FC236}">
                <a16:creationId xmlns:a16="http://schemas.microsoft.com/office/drawing/2014/main" id="{40AA8683-0ACF-4CD7-AD3E-2276CFF7248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8505D2D1-4696-49D3-BF23-54CCDFD0A747}" type="datetime1">
              <a:rPr lang="en-US" smtClean="0"/>
              <a:pPr defTabSz="914400">
                <a:spcAft>
                  <a:spcPts val="600"/>
                </a:spcAft>
              </a:pPr>
              <a:t>8/16/2022</a:t>
            </a:fld>
            <a:endParaRPr lang="en-US"/>
          </a:p>
        </p:txBody>
      </p:sp>
      <p:sp>
        <p:nvSpPr>
          <p:cNvPr id="6" name="Espace réservé du pied de page 5">
            <a:extLst>
              <a:ext uri="{FF2B5EF4-FFF2-40B4-BE49-F238E27FC236}">
                <a16:creationId xmlns:a16="http://schemas.microsoft.com/office/drawing/2014/main" id="{5768C1D4-525D-47A0-BFD2-4EDDDCE30FD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7" name="Espace réservé du numéro de diapositive 6">
            <a:extLst>
              <a:ext uri="{FF2B5EF4-FFF2-40B4-BE49-F238E27FC236}">
                <a16:creationId xmlns:a16="http://schemas.microsoft.com/office/drawing/2014/main" id="{0019A3CB-66E9-449D-9EBF-BFCB5BB3772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43</a:t>
            </a:fld>
            <a:endParaRPr lang="en-US"/>
          </a:p>
        </p:txBody>
      </p:sp>
    </p:spTree>
    <p:extLst>
      <p:ext uri="{BB962C8B-B14F-4D97-AF65-F5344CB8AC3E}">
        <p14:creationId xmlns:p14="http://schemas.microsoft.com/office/powerpoint/2010/main" val="96442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6" name="Rectangle 718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91440-A387-4048-AF37-DCA535E5ACE3}"/>
              </a:ext>
            </a:extLst>
          </p:cNvPr>
          <p:cNvSpPr>
            <a:spLocks noGrp="1"/>
          </p:cNvSpPr>
          <p:nvPr>
            <p:ph type="title"/>
          </p:nvPr>
        </p:nvSpPr>
        <p:spPr>
          <a:xfrm>
            <a:off x="640080" y="329184"/>
            <a:ext cx="6894576" cy="1783080"/>
          </a:xfrm>
        </p:spPr>
        <p:txBody>
          <a:bodyPr anchor="b">
            <a:normAutofit/>
          </a:bodyPr>
          <a:lstStyle/>
          <a:p>
            <a:r>
              <a:rPr lang="en-US" sz="5400"/>
              <a:t>Gestion du réseau (7/7): Namespace</a:t>
            </a:r>
          </a:p>
        </p:txBody>
      </p:sp>
      <p:sp>
        <p:nvSpPr>
          <p:cNvPr id="718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Content Placeholder 7173">
            <a:extLst>
              <a:ext uri="{FF2B5EF4-FFF2-40B4-BE49-F238E27FC236}">
                <a16:creationId xmlns:a16="http://schemas.microsoft.com/office/drawing/2014/main" id="{7808C1AE-1DA8-4FC9-9C9B-0D376DCB6A35}"/>
              </a:ext>
            </a:extLst>
          </p:cNvPr>
          <p:cNvSpPr>
            <a:spLocks noGrp="1"/>
          </p:cNvSpPr>
          <p:nvPr>
            <p:ph idx="1"/>
          </p:nvPr>
        </p:nvSpPr>
        <p:spPr>
          <a:xfrm>
            <a:off x="640080" y="2706624"/>
            <a:ext cx="6894576" cy="3483864"/>
          </a:xfrm>
        </p:spPr>
        <p:txBody>
          <a:bodyPr>
            <a:normAutofit/>
          </a:bodyPr>
          <a:lstStyle/>
          <a:p>
            <a:r>
              <a:rPr lang="fr-FR" sz="2200"/>
              <a:t>Isolation / limitation d’environnement</a:t>
            </a:r>
          </a:p>
          <a:p>
            <a:r>
              <a:rPr lang="fr-FR" sz="2200"/>
              <a:t>Sécurité</a:t>
            </a:r>
          </a:p>
          <a:p>
            <a:r>
              <a:rPr lang="fr-FR" sz="2200"/>
              <a:t>Droit d’accès</a:t>
            </a:r>
            <a:endParaRPr lang="en-US" sz="2200"/>
          </a:p>
        </p:txBody>
      </p:sp>
      <p:pic>
        <p:nvPicPr>
          <p:cNvPr id="7170" name="Picture 2" descr="Optimizing Cluster Resources for Kubernetes Team Development">
            <a:extLst>
              <a:ext uri="{FF2B5EF4-FFF2-40B4-BE49-F238E27FC236}">
                <a16:creationId xmlns:a16="http://schemas.microsoft.com/office/drawing/2014/main" id="{02F083DC-A0CF-4F0C-A64B-602B16223D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3840" y="594032"/>
            <a:ext cx="4014216" cy="29002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9398E1-0350-43D3-813B-74AA8FEC4BFE}"/>
              </a:ext>
            </a:extLst>
          </p:cNvPr>
          <p:cNvPicPr>
            <a:picLocks noChangeAspect="1"/>
          </p:cNvPicPr>
          <p:nvPr/>
        </p:nvPicPr>
        <p:blipFill>
          <a:blip r:embed="rId3"/>
          <a:stretch>
            <a:fillRect/>
          </a:stretch>
        </p:blipFill>
        <p:spPr>
          <a:xfrm>
            <a:off x="7863840" y="4552062"/>
            <a:ext cx="3995928" cy="1230534"/>
          </a:xfrm>
          <a:prstGeom prst="rect">
            <a:avLst/>
          </a:prstGeom>
        </p:spPr>
      </p:pic>
      <p:sp>
        <p:nvSpPr>
          <p:cNvPr id="3" name="Espace réservé de la date 2">
            <a:extLst>
              <a:ext uri="{FF2B5EF4-FFF2-40B4-BE49-F238E27FC236}">
                <a16:creationId xmlns:a16="http://schemas.microsoft.com/office/drawing/2014/main" id="{A2DD8C6B-A253-4A56-8DA3-8C891D8CB03A}"/>
              </a:ext>
            </a:extLst>
          </p:cNvPr>
          <p:cNvSpPr>
            <a:spLocks noGrp="1"/>
          </p:cNvSpPr>
          <p:nvPr>
            <p:ph type="dt" sz="half" idx="10"/>
          </p:nvPr>
        </p:nvSpPr>
        <p:spPr>
          <a:xfrm>
            <a:off x="838200" y="6356350"/>
            <a:ext cx="2743200" cy="365125"/>
          </a:xfrm>
        </p:spPr>
        <p:txBody>
          <a:bodyPr>
            <a:normAutofit/>
          </a:bodyPr>
          <a:lstStyle/>
          <a:p>
            <a:pPr>
              <a:spcAft>
                <a:spcPts val="600"/>
              </a:spcAft>
            </a:pPr>
            <a:fld id="{CEA9D3B2-D1AA-46A8-BD0B-2DFABFBCB336}" type="datetime1">
              <a:rPr lang="en-US" smtClean="0"/>
              <a:pPr>
                <a:spcAft>
                  <a:spcPts val="600"/>
                </a:spcAft>
              </a:pPr>
              <a:t>8/16/2022</a:t>
            </a:fld>
            <a:endParaRPr lang="en-US"/>
          </a:p>
        </p:txBody>
      </p:sp>
      <p:sp>
        <p:nvSpPr>
          <p:cNvPr id="5" name="Espace réservé du pied de page 4">
            <a:extLst>
              <a:ext uri="{FF2B5EF4-FFF2-40B4-BE49-F238E27FC236}">
                <a16:creationId xmlns:a16="http://schemas.microsoft.com/office/drawing/2014/main" id="{7F9C9393-CC58-4202-8866-6F80BF71A9E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6" name="Espace réservé du numéro de diapositive 5">
            <a:extLst>
              <a:ext uri="{FF2B5EF4-FFF2-40B4-BE49-F238E27FC236}">
                <a16:creationId xmlns:a16="http://schemas.microsoft.com/office/drawing/2014/main" id="{29FA7C39-6AE6-46AC-B2D5-27B1D24F2C99}"/>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44</a:t>
            </a:fld>
            <a:endParaRPr lang="en-US"/>
          </a:p>
        </p:txBody>
      </p:sp>
    </p:spTree>
    <p:extLst>
      <p:ext uri="{BB962C8B-B14F-4D97-AF65-F5344CB8AC3E}">
        <p14:creationId xmlns:p14="http://schemas.microsoft.com/office/powerpoint/2010/main" val="645908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F49038-62CA-4853-BB43-7DEE79EC3F21}"/>
              </a:ext>
            </a:extLst>
          </p:cNvPr>
          <p:cNvSpPr>
            <a:spLocks noGrp="1"/>
          </p:cNvSpPr>
          <p:nvPr>
            <p:ph type="title"/>
          </p:nvPr>
        </p:nvSpPr>
        <p:spPr>
          <a:xfrm>
            <a:off x="838200" y="365125"/>
            <a:ext cx="10515600" cy="1325563"/>
          </a:xfrm>
        </p:spPr>
        <p:txBody>
          <a:bodyPr>
            <a:normAutofit/>
          </a:bodyPr>
          <a:lstStyle/>
          <a:p>
            <a:r>
              <a:rPr lang="fr-FR" sz="4200"/>
              <a:t>TP 3: exposez une application à l’extérieur du cluster</a:t>
            </a:r>
            <a:endParaRPr lang="en-US" sz="420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6F9541-B722-43AE-9856-E670C3E4F2C8}"/>
              </a:ext>
            </a:extLst>
          </p:cNvPr>
          <p:cNvSpPr>
            <a:spLocks noGrp="1"/>
          </p:cNvSpPr>
          <p:nvPr>
            <p:ph idx="1"/>
          </p:nvPr>
        </p:nvSpPr>
        <p:spPr>
          <a:xfrm>
            <a:off x="838200" y="1929384"/>
            <a:ext cx="10515600" cy="4251960"/>
          </a:xfrm>
        </p:spPr>
        <p:txBody>
          <a:bodyPr>
            <a:normAutofit/>
          </a:bodyPr>
          <a:lstStyle/>
          <a:p>
            <a:r>
              <a:rPr lang="fr-FR" sz="1400" b="1"/>
              <a:t>Partie I</a:t>
            </a:r>
          </a:p>
          <a:p>
            <a:pPr marL="914400" lvl="1" indent="-457200">
              <a:buFont typeface="+mj-lt"/>
              <a:buAutoNum type="arabicPeriod"/>
            </a:pPr>
            <a:r>
              <a:rPr lang="fr-FR" sz="1400"/>
              <a:t>Ecrivez un manifest </a:t>
            </a:r>
            <a:r>
              <a:rPr lang="fr-FR" sz="1400" b="1"/>
              <a:t>namespace.yml </a:t>
            </a:r>
            <a:r>
              <a:rPr lang="fr-FR" sz="1400"/>
              <a:t>qui crée un namespace nommé production et lancez la création de ce namespace à partir du manifest</a:t>
            </a:r>
          </a:p>
          <a:p>
            <a:pPr marL="914400" lvl="1" indent="-457200">
              <a:buFont typeface="+mj-lt"/>
              <a:buAutoNum type="arabicPeriod"/>
            </a:pPr>
            <a:r>
              <a:rPr lang="fr-FR" sz="1400"/>
              <a:t>Toutes vos prochaines ressources doivent être créées dans le namespace production </a:t>
            </a:r>
          </a:p>
          <a:p>
            <a:pPr marL="914400" lvl="1" indent="-457200">
              <a:buFont typeface="+mj-lt"/>
              <a:buAutoNum type="arabicPeriod"/>
            </a:pPr>
            <a:r>
              <a:rPr lang="fr-FR" sz="1400"/>
              <a:t>Ecrivez un manifest pod-red.yml pour déployer un pod avec l’image mmumshad/simple-webapp-color en précisant que la couleur souhaitée est le rouge (red), le pod doit posseder le label « app: web »</a:t>
            </a:r>
          </a:p>
          <a:p>
            <a:pPr marL="914400" lvl="1" indent="-457200">
              <a:buFont typeface="+mj-lt"/>
              <a:buAutoNum type="arabicPeriod"/>
            </a:pPr>
            <a:r>
              <a:rPr lang="fr-FR" sz="1400"/>
              <a:t>Ecrivez un manifest pod-blue.yml pour déployer un pod avec l’image mmumshad/simple-webapp-color en précisant que la color souhaitée est la bleue (blue) le pod doit posseder le label « app: web »</a:t>
            </a:r>
          </a:p>
          <a:p>
            <a:pPr marL="914400" lvl="1" indent="-457200">
              <a:buFont typeface="+mj-lt"/>
              <a:buAutoNum type="arabicPeriod"/>
            </a:pPr>
            <a:r>
              <a:rPr lang="fr-FR" sz="1400"/>
              <a:t>Lancez la création des deux pods</a:t>
            </a:r>
          </a:p>
          <a:p>
            <a:pPr marL="457200" lvl="1" indent="0">
              <a:buNone/>
            </a:pPr>
            <a:endParaRPr lang="fr-FR" sz="1400"/>
          </a:p>
          <a:p>
            <a:r>
              <a:rPr lang="fr-FR" sz="1400" b="1"/>
              <a:t>Partie II</a:t>
            </a:r>
          </a:p>
          <a:p>
            <a:pPr marL="914400" lvl="1" indent="-457200">
              <a:buFont typeface="+mj-lt"/>
              <a:buAutoNum type="arabicPeriod"/>
            </a:pPr>
            <a:r>
              <a:rPr lang="fr-FR" sz="1400"/>
              <a:t>Ecrivez un manifest service-nodeport-web.yml qui permettra exposer les pods via un service de type node port, le nodeport devra être le 30008 et les target les ports 8080 de nos pods dont le label est « app: web »</a:t>
            </a:r>
          </a:p>
          <a:p>
            <a:pPr marL="914400" lvl="1" indent="-457200">
              <a:buFont typeface="+mj-lt"/>
              <a:buAutoNum type="arabicPeriod"/>
            </a:pPr>
            <a:r>
              <a:rPr lang="fr-FR" sz="1400"/>
              <a:t>Lancez la création du service et vérifiez qu’il trouve les deux pods (champ endpoint en utilisant la commande kubectl describe)</a:t>
            </a:r>
          </a:p>
          <a:p>
            <a:pPr marL="914400" lvl="1" indent="-457200">
              <a:buFont typeface="+mj-lt"/>
              <a:buAutoNum type="arabicPeriod"/>
            </a:pPr>
            <a:r>
              <a:rPr lang="fr-FR" sz="1400"/>
              <a:t>Vérifiez que l’application est bien disponible en ouvrant le port 30008 de votre nœud</a:t>
            </a:r>
          </a:p>
          <a:p>
            <a:pPr marL="914400" lvl="1" indent="-457200">
              <a:buFont typeface="+mj-lt"/>
              <a:buAutoNum type="arabicPeriod"/>
            </a:pPr>
            <a:r>
              <a:rPr lang="fr-FR" sz="1400"/>
              <a:t>Supprimez toutes les ressources créées en utilisant les commandes impératives</a:t>
            </a:r>
          </a:p>
        </p:txBody>
      </p:sp>
      <p:sp>
        <p:nvSpPr>
          <p:cNvPr id="4" name="Espace réservé de la date 3">
            <a:extLst>
              <a:ext uri="{FF2B5EF4-FFF2-40B4-BE49-F238E27FC236}">
                <a16:creationId xmlns:a16="http://schemas.microsoft.com/office/drawing/2014/main" id="{CF48124D-0E3A-4601-98FA-CC827951B6FF}"/>
              </a:ext>
            </a:extLst>
          </p:cNvPr>
          <p:cNvSpPr>
            <a:spLocks noGrp="1"/>
          </p:cNvSpPr>
          <p:nvPr>
            <p:ph type="dt" sz="half" idx="10"/>
          </p:nvPr>
        </p:nvSpPr>
        <p:spPr>
          <a:xfrm>
            <a:off x="838200" y="6356350"/>
            <a:ext cx="2743200" cy="365125"/>
          </a:xfrm>
        </p:spPr>
        <p:txBody>
          <a:bodyPr>
            <a:normAutofit/>
          </a:bodyPr>
          <a:lstStyle/>
          <a:p>
            <a:pPr>
              <a:spcAft>
                <a:spcPts val="600"/>
              </a:spcAft>
            </a:pPr>
            <a:fld id="{30A59D60-A968-4C08-BEEA-27DBC87287BD}" type="datetime1">
              <a:rPr lang="en-US" smtClean="0"/>
              <a:pPr>
                <a:spcAft>
                  <a:spcPts val="600"/>
                </a:spcAft>
              </a:pPr>
              <a:t>8/16/2022</a:t>
            </a:fld>
            <a:endParaRPr lang="en-US"/>
          </a:p>
        </p:txBody>
      </p:sp>
      <p:sp>
        <p:nvSpPr>
          <p:cNvPr id="5" name="Espace réservé du pied de page 4">
            <a:extLst>
              <a:ext uri="{FF2B5EF4-FFF2-40B4-BE49-F238E27FC236}">
                <a16:creationId xmlns:a16="http://schemas.microsoft.com/office/drawing/2014/main" id="{0E259F5B-C8AF-49B8-86D6-8CFF3A96B6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6" name="Espace réservé du numéro de diapositive 5">
            <a:extLst>
              <a:ext uri="{FF2B5EF4-FFF2-40B4-BE49-F238E27FC236}">
                <a16:creationId xmlns:a16="http://schemas.microsoft.com/office/drawing/2014/main" id="{FFEC8964-1CFD-459A-B7B2-75D3DDB4216B}"/>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45</a:t>
            </a:fld>
            <a:endParaRPr lang="en-US"/>
          </a:p>
        </p:txBody>
      </p:sp>
    </p:spTree>
    <p:extLst>
      <p:ext uri="{BB962C8B-B14F-4D97-AF65-F5344CB8AC3E}">
        <p14:creationId xmlns:p14="http://schemas.microsoft.com/office/powerpoint/2010/main" val="4010011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CDF1-C7FC-4B95-9120-135DE8588AA3}"/>
              </a:ext>
            </a:extLst>
          </p:cNvPr>
          <p:cNvSpPr>
            <a:spLocks noGrp="1"/>
          </p:cNvSpPr>
          <p:nvPr>
            <p:ph type="title"/>
          </p:nvPr>
        </p:nvSpPr>
        <p:spPr>
          <a:xfrm>
            <a:off x="1136428" y="627564"/>
            <a:ext cx="7474172" cy="1325563"/>
          </a:xfrm>
        </p:spPr>
        <p:txBody>
          <a:bodyPr>
            <a:normAutofit/>
          </a:bodyPr>
          <a:lstStyle/>
          <a:p>
            <a:r>
              <a:rPr lang="fr-FR"/>
              <a:t>Plan</a:t>
            </a:r>
            <a:endParaRPr lang="en-US"/>
          </a:p>
        </p:txBody>
      </p:sp>
      <p:sp>
        <p:nvSpPr>
          <p:cNvPr id="3" name="Content Placeholder 2">
            <a:extLst>
              <a:ext uri="{FF2B5EF4-FFF2-40B4-BE49-F238E27FC236}">
                <a16:creationId xmlns:a16="http://schemas.microsoft.com/office/drawing/2014/main" id="{0210BE12-D654-4BE4-BDA3-90732D5E6BD1}"/>
              </a:ext>
            </a:extLst>
          </p:cNvPr>
          <p:cNvSpPr>
            <a:spLocks noGrp="1"/>
          </p:cNvSpPr>
          <p:nvPr>
            <p:ph idx="1"/>
          </p:nvPr>
        </p:nvSpPr>
        <p:spPr>
          <a:xfrm>
            <a:off x="1136429" y="2278173"/>
            <a:ext cx="6467867" cy="3450613"/>
          </a:xfrm>
        </p:spPr>
        <p:txBody>
          <a:bodyPr anchor="ctr">
            <a:normAutofit/>
          </a:bodyPr>
          <a:lstStyle/>
          <a:p>
            <a:pPr lvl="1"/>
            <a:r>
              <a:rPr lang="fr-FR" sz="1700" dirty="0"/>
              <a:t>Présentation de la formateur</a:t>
            </a:r>
          </a:p>
          <a:p>
            <a:pPr lvl="1"/>
            <a:r>
              <a:rPr lang="fr-FR" sz="1700" dirty="0"/>
              <a:t>Présentation générale de </a:t>
            </a:r>
            <a:r>
              <a:rPr lang="fr-FR" sz="1700" dirty="0" err="1"/>
              <a:t>Kubernetes</a:t>
            </a:r>
            <a:endParaRPr lang="fr-FR" sz="1700" dirty="0"/>
          </a:p>
          <a:p>
            <a:pPr lvl="1"/>
            <a:r>
              <a:rPr lang="fr-FR" sz="1700" dirty="0"/>
              <a:t>L’architecture de </a:t>
            </a:r>
            <a:r>
              <a:rPr lang="fr-FR" sz="1700" dirty="0" err="1"/>
              <a:t>Kubernetes</a:t>
            </a:r>
            <a:endParaRPr lang="fr-FR" sz="1700" dirty="0"/>
          </a:p>
          <a:p>
            <a:pPr lvl="1"/>
            <a:r>
              <a:rPr lang="fr-FR" sz="1700" dirty="0"/>
              <a:t>L’installation de </a:t>
            </a:r>
            <a:r>
              <a:rPr lang="fr-FR" sz="1700" dirty="0" err="1"/>
              <a:t>Kubernetes</a:t>
            </a:r>
            <a:endParaRPr lang="fr-FR" sz="1700" dirty="0"/>
          </a:p>
          <a:p>
            <a:pPr lvl="1"/>
            <a:r>
              <a:rPr lang="fr-FR" sz="1700" dirty="0"/>
              <a:t>Déploiement d’une application</a:t>
            </a:r>
          </a:p>
          <a:p>
            <a:pPr lvl="1"/>
            <a:r>
              <a:rPr lang="fr-FR" sz="1700" dirty="0"/>
              <a:t>Gestion du réseau</a:t>
            </a:r>
          </a:p>
          <a:p>
            <a:pPr lvl="1"/>
            <a:r>
              <a:rPr lang="fr-FR" sz="1700" dirty="0">
                <a:solidFill>
                  <a:schemeClr val="accent1">
                    <a:lumMod val="75000"/>
                  </a:schemeClr>
                </a:solidFill>
              </a:rPr>
              <a:t>Gestion du stockage</a:t>
            </a:r>
          </a:p>
          <a:p>
            <a:pPr lvl="1"/>
            <a:r>
              <a:rPr lang="fr-FR" sz="1700" dirty="0"/>
              <a:t>Introduction à </a:t>
            </a:r>
            <a:r>
              <a:rPr lang="fr-FR" sz="1700" dirty="0" err="1"/>
              <a:t>helm</a:t>
            </a:r>
            <a:endParaRPr lang="fr-FR" sz="1700" dirty="0"/>
          </a:p>
          <a:p>
            <a:pPr lvl="1"/>
            <a:r>
              <a:rPr lang="fr-FR" sz="1700" dirty="0" err="1"/>
              <a:t>Metrics</a:t>
            </a:r>
            <a:r>
              <a:rPr lang="fr-FR" sz="1700" dirty="0"/>
              <a:t>-server</a:t>
            </a:r>
          </a:p>
          <a:p>
            <a:pPr lvl="1"/>
            <a:r>
              <a:rPr lang="fr-FR" sz="1700" dirty="0"/>
              <a:t>Mini-projet : déployez un site </a:t>
            </a:r>
            <a:r>
              <a:rPr lang="fr-FR" sz="1700" dirty="0" err="1"/>
              <a:t>wordpress</a:t>
            </a:r>
            <a:endParaRPr lang="fr-FR" sz="1700" dirty="0"/>
          </a:p>
          <a:p>
            <a:pPr lvl="1"/>
            <a:r>
              <a:rPr lang="fr-FR" sz="1700" dirty="0"/>
              <a:t>Synthèse de la formation</a:t>
            </a:r>
          </a:p>
          <a:p>
            <a:endParaRPr lang="en-US" sz="1700" dirty="0"/>
          </a:p>
        </p:txBody>
      </p:sp>
      <p:sp>
        <p:nvSpPr>
          <p:cNvPr id="5" name="Espace réservé du pied de page 4">
            <a:extLst>
              <a:ext uri="{FF2B5EF4-FFF2-40B4-BE49-F238E27FC236}">
                <a16:creationId xmlns:a16="http://schemas.microsoft.com/office/drawing/2014/main" id="{4CDCA424-10BD-428D-94FC-2885A3B78642}"/>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Kubernetes les bases | Eazytraining</a:t>
            </a:r>
          </a:p>
        </p:txBody>
      </p:sp>
      <p:sp>
        <p:nvSpPr>
          <p:cNvPr id="4" name="Espace réservé de la date 3">
            <a:extLst>
              <a:ext uri="{FF2B5EF4-FFF2-40B4-BE49-F238E27FC236}">
                <a16:creationId xmlns:a16="http://schemas.microsoft.com/office/drawing/2014/main" id="{D3030C46-31E8-443C-BE21-FD4FE0BFFCC5}"/>
              </a:ext>
            </a:extLst>
          </p:cNvPr>
          <p:cNvSpPr>
            <a:spLocks noGrp="1"/>
          </p:cNvSpPr>
          <p:nvPr>
            <p:ph type="dt" sz="half" idx="10"/>
          </p:nvPr>
        </p:nvSpPr>
        <p:spPr>
          <a:xfrm>
            <a:off x="6973342" y="6356350"/>
            <a:ext cx="2743200" cy="365125"/>
          </a:xfrm>
        </p:spPr>
        <p:txBody>
          <a:bodyPr>
            <a:normAutofit/>
          </a:bodyPr>
          <a:lstStyle/>
          <a:p>
            <a:pPr algn="r">
              <a:spcAft>
                <a:spcPts val="600"/>
              </a:spcAft>
            </a:pPr>
            <a:fld id="{3F2E4FF5-F865-4FB8-BD57-BBEEE7A8C9D1}" type="datetime1">
              <a:rPr lang="en-US" sz="1050">
                <a:solidFill>
                  <a:schemeClr val="tx1">
                    <a:lumMod val="75000"/>
                    <a:lumOff val="25000"/>
                  </a:schemeClr>
                </a:solidFill>
              </a:rPr>
              <a:pPr algn="r">
                <a:spcAft>
                  <a:spcPts val="600"/>
                </a:spcAft>
              </a:pPr>
              <a:t>8/16/2022</a:t>
            </a:fld>
            <a:endParaRPr lang="en-US" sz="1050">
              <a:solidFill>
                <a:schemeClr val="tx1">
                  <a:lumMod val="75000"/>
                  <a:lumOff val="25000"/>
                </a:schemeClr>
              </a:solidFill>
            </a:endParaRPr>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7E8D6670-D493-49E0-A890-A1F07B094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6" name="Espace réservé du numéro de diapositive 5">
            <a:extLst>
              <a:ext uri="{FF2B5EF4-FFF2-40B4-BE49-F238E27FC236}">
                <a16:creationId xmlns:a16="http://schemas.microsoft.com/office/drawing/2014/main" id="{59418FF5-D5FE-4F6C-9034-386D35D83829}"/>
              </a:ext>
            </a:extLst>
          </p:cNvPr>
          <p:cNvSpPr>
            <a:spLocks noGrp="1"/>
          </p:cNvSpPr>
          <p:nvPr>
            <p:ph type="sldNum" sz="quarter" idx="12"/>
          </p:nvPr>
        </p:nvSpPr>
        <p:spPr>
          <a:xfrm>
            <a:off x="10341428" y="6356350"/>
            <a:ext cx="1012371" cy="365125"/>
          </a:xfrm>
        </p:spPr>
        <p:txBody>
          <a:bodyPr>
            <a:normAutofit/>
          </a:bodyPr>
          <a:lstStyle/>
          <a:p>
            <a:pPr>
              <a:spcAft>
                <a:spcPts val="600"/>
              </a:spcAft>
            </a:pPr>
            <a:fld id="{B2DC25EE-239B-4C5F-AAD1-255A7D5F1EE2}" type="slidenum">
              <a:rPr lang="en-US">
                <a:solidFill>
                  <a:srgbClr val="FFFFFF"/>
                </a:solidFill>
              </a:rPr>
              <a:pPr>
                <a:spcAft>
                  <a:spcPts val="600"/>
                </a:spcAft>
              </a:pPr>
              <a:t>46</a:t>
            </a:fld>
            <a:endParaRPr lang="en-US">
              <a:solidFill>
                <a:srgbClr val="FFFFFF"/>
              </a:solidFill>
            </a:endParaRPr>
          </a:p>
        </p:txBody>
      </p:sp>
    </p:spTree>
    <p:extLst>
      <p:ext uri="{BB962C8B-B14F-4D97-AF65-F5344CB8AC3E}">
        <p14:creationId xmlns:p14="http://schemas.microsoft.com/office/powerpoint/2010/main" val="207471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965DCF-59C9-4220-B1A3-ECA9E6877885}"/>
              </a:ext>
            </a:extLst>
          </p:cNvPr>
          <p:cNvSpPr>
            <a:spLocks noGrp="1"/>
          </p:cNvSpPr>
          <p:nvPr>
            <p:ph type="title"/>
          </p:nvPr>
        </p:nvSpPr>
        <p:spPr>
          <a:xfrm>
            <a:off x="6739128" y="638089"/>
            <a:ext cx="4818888" cy="1476801"/>
          </a:xfrm>
        </p:spPr>
        <p:txBody>
          <a:bodyPr anchor="b">
            <a:normAutofit/>
          </a:bodyPr>
          <a:lstStyle/>
          <a:p>
            <a:r>
              <a:rPr lang="fr-FR" sz="4200"/>
              <a:t>Gestion du stockage (1/5): Problématique</a:t>
            </a:r>
            <a:endParaRPr lang="en-US" sz="4200"/>
          </a:p>
        </p:txBody>
      </p:sp>
      <p:pic>
        <p:nvPicPr>
          <p:cNvPr id="4" name="Content Placeholder 3">
            <a:extLst>
              <a:ext uri="{FF2B5EF4-FFF2-40B4-BE49-F238E27FC236}">
                <a16:creationId xmlns:a16="http://schemas.microsoft.com/office/drawing/2014/main" id="{2ADB0773-9E4C-4F54-88F6-82A1D3EF84E8}"/>
              </a:ext>
            </a:extLst>
          </p:cNvPr>
          <p:cNvPicPr>
            <a:picLocks noChangeAspect="1"/>
          </p:cNvPicPr>
          <p:nvPr/>
        </p:nvPicPr>
        <p:blipFill>
          <a:blip r:embed="rId2"/>
          <a:stretch>
            <a:fillRect/>
          </a:stretch>
        </p:blipFill>
        <p:spPr>
          <a:xfrm>
            <a:off x="630936" y="926973"/>
            <a:ext cx="5458968" cy="5004054"/>
          </a:xfrm>
          <a:prstGeom prst="rect">
            <a:avLst/>
          </a:prstGeom>
        </p:spPr>
      </p:pic>
      <p:sp>
        <p:nvSpPr>
          <p:cNvPr id="5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7">
            <a:extLst>
              <a:ext uri="{FF2B5EF4-FFF2-40B4-BE49-F238E27FC236}">
                <a16:creationId xmlns:a16="http://schemas.microsoft.com/office/drawing/2014/main" id="{9370EE71-1A3C-41CB-9B3B-D147066FF811}"/>
              </a:ext>
            </a:extLst>
          </p:cNvPr>
          <p:cNvSpPr>
            <a:spLocks noGrp="1"/>
          </p:cNvSpPr>
          <p:nvPr>
            <p:ph idx="1"/>
          </p:nvPr>
        </p:nvSpPr>
        <p:spPr>
          <a:xfrm>
            <a:off x="6739128" y="2664886"/>
            <a:ext cx="4818888" cy="3550789"/>
          </a:xfrm>
        </p:spPr>
        <p:txBody>
          <a:bodyPr anchor="t">
            <a:normAutofit/>
          </a:bodyPr>
          <a:lstStyle/>
          <a:p>
            <a:r>
              <a:rPr lang="fr-FR" sz="2200"/>
              <a:t>Si le conteneur est supprimé</a:t>
            </a:r>
          </a:p>
          <a:p>
            <a:r>
              <a:rPr lang="fr-FR" sz="2200"/>
              <a:t>Si on souhaite partager des données entre conteneur</a:t>
            </a:r>
            <a:endParaRPr lang="en-US" sz="2200"/>
          </a:p>
        </p:txBody>
      </p:sp>
      <p:sp>
        <p:nvSpPr>
          <p:cNvPr id="3" name="Espace réservé de la date 2">
            <a:extLst>
              <a:ext uri="{FF2B5EF4-FFF2-40B4-BE49-F238E27FC236}">
                <a16:creationId xmlns:a16="http://schemas.microsoft.com/office/drawing/2014/main" id="{48EBE9C3-BB00-4314-BCE0-07F2CD4B106A}"/>
              </a:ext>
            </a:extLst>
          </p:cNvPr>
          <p:cNvSpPr>
            <a:spLocks noGrp="1"/>
          </p:cNvSpPr>
          <p:nvPr>
            <p:ph type="dt" sz="half" idx="10"/>
          </p:nvPr>
        </p:nvSpPr>
        <p:spPr>
          <a:xfrm>
            <a:off x="838200" y="6356350"/>
            <a:ext cx="2743200" cy="365125"/>
          </a:xfrm>
        </p:spPr>
        <p:txBody>
          <a:bodyPr>
            <a:normAutofit/>
          </a:bodyPr>
          <a:lstStyle/>
          <a:p>
            <a:pPr>
              <a:spcAft>
                <a:spcPts val="600"/>
              </a:spcAft>
            </a:pPr>
            <a:fld id="{FAA4D14D-FB3F-4A8D-95A1-7FFC53DFAD2B}" type="datetime1">
              <a:rPr lang="en-US" smtClean="0"/>
              <a:pPr>
                <a:spcAft>
                  <a:spcPts val="600"/>
                </a:spcAft>
              </a:pPr>
              <a:t>8/16/2022</a:t>
            </a:fld>
            <a:endParaRPr lang="en-US"/>
          </a:p>
        </p:txBody>
      </p:sp>
      <p:sp>
        <p:nvSpPr>
          <p:cNvPr id="5" name="Espace réservé du pied de page 4">
            <a:extLst>
              <a:ext uri="{FF2B5EF4-FFF2-40B4-BE49-F238E27FC236}">
                <a16:creationId xmlns:a16="http://schemas.microsoft.com/office/drawing/2014/main" id="{C3250658-C539-4CB3-89E0-6158D9786A7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6" name="Espace réservé du numéro de diapositive 5">
            <a:extLst>
              <a:ext uri="{FF2B5EF4-FFF2-40B4-BE49-F238E27FC236}">
                <a16:creationId xmlns:a16="http://schemas.microsoft.com/office/drawing/2014/main" id="{4F56BD3C-1446-4AD9-BA9E-84F0B530C7F3}"/>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47</a:t>
            </a:fld>
            <a:endParaRPr lang="en-US"/>
          </a:p>
        </p:txBody>
      </p:sp>
    </p:spTree>
    <p:extLst>
      <p:ext uri="{BB962C8B-B14F-4D97-AF65-F5344CB8AC3E}">
        <p14:creationId xmlns:p14="http://schemas.microsoft.com/office/powerpoint/2010/main" val="2095950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1D9AA-7341-4E14-87B3-3C52EE6CF46F}"/>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5600"/>
              <a:t>Gestion du stockage (2/5): Volumes</a:t>
            </a:r>
          </a:p>
        </p:txBody>
      </p:sp>
      <p:pic>
        <p:nvPicPr>
          <p:cNvPr id="5" name="Picture 4" descr="A close up of text on a white background&#10;&#10;Description automatically generated">
            <a:extLst>
              <a:ext uri="{FF2B5EF4-FFF2-40B4-BE49-F238E27FC236}">
                <a16:creationId xmlns:a16="http://schemas.microsoft.com/office/drawing/2014/main" id="{B03B2E1A-499A-4581-B4B7-282AF7AA6005}"/>
              </a:ext>
            </a:extLst>
          </p:cNvPr>
          <p:cNvPicPr>
            <a:picLocks noChangeAspect="1"/>
          </p:cNvPicPr>
          <p:nvPr/>
        </p:nvPicPr>
        <p:blipFill>
          <a:blip r:embed="rId2"/>
          <a:stretch>
            <a:fillRect/>
          </a:stretch>
        </p:blipFill>
        <p:spPr>
          <a:xfrm>
            <a:off x="320040" y="639532"/>
            <a:ext cx="5614416" cy="3256360"/>
          </a:xfrm>
          <a:prstGeom prst="rect">
            <a:avLst/>
          </a:prstGeom>
        </p:spPr>
      </p:pic>
      <p:pic>
        <p:nvPicPr>
          <p:cNvPr id="4" name="Content Placeholder 3" descr="A screenshot of a cell phone&#10;&#10;Description automatically generated">
            <a:extLst>
              <a:ext uri="{FF2B5EF4-FFF2-40B4-BE49-F238E27FC236}">
                <a16:creationId xmlns:a16="http://schemas.microsoft.com/office/drawing/2014/main" id="{9FF1DD3D-F6CC-482A-8EDC-BF12086EACDE}"/>
              </a:ext>
            </a:extLst>
          </p:cNvPr>
          <p:cNvPicPr>
            <a:picLocks noGrp="1" noChangeAspect="1"/>
          </p:cNvPicPr>
          <p:nvPr>
            <p:ph idx="1"/>
          </p:nvPr>
        </p:nvPicPr>
        <p:blipFill>
          <a:blip r:embed="rId3"/>
          <a:stretch>
            <a:fillRect/>
          </a:stretch>
        </p:blipFill>
        <p:spPr>
          <a:xfrm>
            <a:off x="6254496" y="899198"/>
            <a:ext cx="5614416" cy="2737027"/>
          </a:xfrm>
          <a:prstGeom prst="rect">
            <a:avLst/>
          </a:prstGeom>
        </p:spPr>
      </p:pic>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e la date 2">
            <a:extLst>
              <a:ext uri="{FF2B5EF4-FFF2-40B4-BE49-F238E27FC236}">
                <a16:creationId xmlns:a16="http://schemas.microsoft.com/office/drawing/2014/main" id="{7E4231B0-1339-4269-8AAD-F893F3F3AB6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DBEB97C6-3E81-4FFE-8032-806C17DB8B09}" type="datetime1">
              <a:rPr lang="en-US" smtClean="0"/>
              <a:pPr defTabSz="914400">
                <a:spcAft>
                  <a:spcPts val="600"/>
                </a:spcAft>
              </a:pPr>
              <a:t>8/16/2022</a:t>
            </a:fld>
            <a:endParaRPr lang="en-US"/>
          </a:p>
        </p:txBody>
      </p:sp>
      <p:sp>
        <p:nvSpPr>
          <p:cNvPr id="6" name="Espace réservé du pied de page 5">
            <a:extLst>
              <a:ext uri="{FF2B5EF4-FFF2-40B4-BE49-F238E27FC236}">
                <a16:creationId xmlns:a16="http://schemas.microsoft.com/office/drawing/2014/main" id="{4950BF5D-4275-4716-9DD5-E60272A4B43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7" name="Espace réservé du numéro de diapositive 6">
            <a:extLst>
              <a:ext uri="{FF2B5EF4-FFF2-40B4-BE49-F238E27FC236}">
                <a16:creationId xmlns:a16="http://schemas.microsoft.com/office/drawing/2014/main" id="{6CC6C429-9476-40FB-9D80-5F943E4DAB1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48</a:t>
            </a:fld>
            <a:endParaRPr lang="en-US"/>
          </a:p>
        </p:txBody>
      </p:sp>
    </p:spTree>
    <p:extLst>
      <p:ext uri="{BB962C8B-B14F-4D97-AF65-F5344CB8AC3E}">
        <p14:creationId xmlns:p14="http://schemas.microsoft.com/office/powerpoint/2010/main" val="3874487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4BC02F-FC37-437C-BBF9-D48C2BB905B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Gestion du stockage (3/5): Persistent Volume</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F235D9C-24FC-4E2C-A907-770B2452DF04}"/>
              </a:ext>
            </a:extLst>
          </p:cNvPr>
          <p:cNvPicPr>
            <a:picLocks noGrp="1" noChangeAspect="1"/>
          </p:cNvPicPr>
          <p:nvPr>
            <p:ph idx="1"/>
          </p:nvPr>
        </p:nvPicPr>
        <p:blipFill>
          <a:blip r:embed="rId3"/>
          <a:stretch>
            <a:fillRect/>
          </a:stretch>
        </p:blipFill>
        <p:spPr>
          <a:xfrm>
            <a:off x="4654296" y="1593593"/>
            <a:ext cx="7214616" cy="3643381"/>
          </a:xfrm>
          <a:prstGeom prst="rect">
            <a:avLst/>
          </a:prstGeom>
        </p:spPr>
      </p:pic>
      <p:sp>
        <p:nvSpPr>
          <p:cNvPr id="3" name="Espace réservé de la date 2">
            <a:extLst>
              <a:ext uri="{FF2B5EF4-FFF2-40B4-BE49-F238E27FC236}">
                <a16:creationId xmlns:a16="http://schemas.microsoft.com/office/drawing/2014/main" id="{5FD9863C-7E88-45E6-AD9E-5375A7092D1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6BDA7E9F-9F39-42C6-BE79-D584975DCC4E}" type="datetime1">
              <a:rPr lang="en-US" smtClean="0"/>
              <a:pPr defTabSz="914400">
                <a:spcAft>
                  <a:spcPts val="600"/>
                </a:spcAft>
              </a:pPr>
              <a:t>8/16/2022</a:t>
            </a:fld>
            <a:endParaRPr lang="en-US"/>
          </a:p>
        </p:txBody>
      </p:sp>
      <p:sp>
        <p:nvSpPr>
          <p:cNvPr id="5" name="Espace réservé du pied de page 4">
            <a:extLst>
              <a:ext uri="{FF2B5EF4-FFF2-40B4-BE49-F238E27FC236}">
                <a16:creationId xmlns:a16="http://schemas.microsoft.com/office/drawing/2014/main" id="{72F7CA42-6B86-42DA-A145-5AADE0424D9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6" name="Espace réservé du numéro de diapositive 5">
            <a:extLst>
              <a:ext uri="{FF2B5EF4-FFF2-40B4-BE49-F238E27FC236}">
                <a16:creationId xmlns:a16="http://schemas.microsoft.com/office/drawing/2014/main" id="{E203C95F-CCEF-4AD8-958D-CC0E172E66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49</a:t>
            </a:fld>
            <a:endParaRPr lang="en-US"/>
          </a:p>
        </p:txBody>
      </p:sp>
    </p:spTree>
    <p:extLst>
      <p:ext uri="{BB962C8B-B14F-4D97-AF65-F5344CB8AC3E}">
        <p14:creationId xmlns:p14="http://schemas.microsoft.com/office/powerpoint/2010/main" val="71635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CDF1-C7FC-4B95-9120-135DE8588AA3}"/>
              </a:ext>
            </a:extLst>
          </p:cNvPr>
          <p:cNvSpPr>
            <a:spLocks noGrp="1"/>
          </p:cNvSpPr>
          <p:nvPr>
            <p:ph type="title"/>
          </p:nvPr>
        </p:nvSpPr>
        <p:spPr>
          <a:xfrm>
            <a:off x="1136428" y="627564"/>
            <a:ext cx="7474172" cy="1325563"/>
          </a:xfrm>
        </p:spPr>
        <p:txBody>
          <a:bodyPr>
            <a:normAutofit/>
          </a:bodyPr>
          <a:lstStyle/>
          <a:p>
            <a:r>
              <a:rPr lang="fr-FR"/>
              <a:t>Plan</a:t>
            </a:r>
            <a:endParaRPr lang="en-US"/>
          </a:p>
        </p:txBody>
      </p:sp>
      <p:sp>
        <p:nvSpPr>
          <p:cNvPr id="3" name="Content Placeholder 2">
            <a:extLst>
              <a:ext uri="{FF2B5EF4-FFF2-40B4-BE49-F238E27FC236}">
                <a16:creationId xmlns:a16="http://schemas.microsoft.com/office/drawing/2014/main" id="{0210BE12-D654-4BE4-BDA3-90732D5E6BD1}"/>
              </a:ext>
            </a:extLst>
          </p:cNvPr>
          <p:cNvSpPr>
            <a:spLocks noGrp="1"/>
          </p:cNvSpPr>
          <p:nvPr>
            <p:ph idx="1"/>
          </p:nvPr>
        </p:nvSpPr>
        <p:spPr>
          <a:xfrm>
            <a:off x="1136429" y="2278173"/>
            <a:ext cx="6467867" cy="3450613"/>
          </a:xfrm>
        </p:spPr>
        <p:txBody>
          <a:bodyPr anchor="ctr">
            <a:normAutofit/>
          </a:bodyPr>
          <a:lstStyle/>
          <a:p>
            <a:pPr lvl="1"/>
            <a:r>
              <a:rPr lang="fr-FR" sz="1700" dirty="0"/>
              <a:t>Présentation de la formateur</a:t>
            </a:r>
          </a:p>
          <a:p>
            <a:pPr lvl="1"/>
            <a:r>
              <a:rPr lang="fr-FR" sz="1700" dirty="0">
                <a:solidFill>
                  <a:schemeClr val="accent1">
                    <a:lumMod val="75000"/>
                  </a:schemeClr>
                </a:solidFill>
              </a:rPr>
              <a:t>Présentation générale de </a:t>
            </a:r>
            <a:r>
              <a:rPr lang="fr-FR" sz="1700" dirty="0" err="1">
                <a:solidFill>
                  <a:schemeClr val="accent1">
                    <a:lumMod val="75000"/>
                  </a:schemeClr>
                </a:solidFill>
              </a:rPr>
              <a:t>Kubernetes</a:t>
            </a:r>
            <a:endParaRPr lang="fr-FR" sz="1700" dirty="0">
              <a:solidFill>
                <a:schemeClr val="accent1">
                  <a:lumMod val="75000"/>
                </a:schemeClr>
              </a:solidFill>
            </a:endParaRPr>
          </a:p>
          <a:p>
            <a:pPr lvl="1"/>
            <a:r>
              <a:rPr lang="fr-FR" sz="1700" dirty="0"/>
              <a:t>L’architecture de </a:t>
            </a:r>
            <a:r>
              <a:rPr lang="fr-FR" sz="1700" dirty="0" err="1"/>
              <a:t>Kubernetes</a:t>
            </a:r>
            <a:endParaRPr lang="fr-FR" sz="1700" dirty="0"/>
          </a:p>
          <a:p>
            <a:pPr lvl="1"/>
            <a:r>
              <a:rPr lang="fr-FR" sz="1700" dirty="0"/>
              <a:t>L’installation de </a:t>
            </a:r>
            <a:r>
              <a:rPr lang="fr-FR" sz="1700" dirty="0" err="1"/>
              <a:t>Kubernetes</a:t>
            </a:r>
            <a:endParaRPr lang="fr-FR" sz="1700" dirty="0"/>
          </a:p>
          <a:p>
            <a:pPr lvl="1"/>
            <a:r>
              <a:rPr lang="fr-FR" sz="1700" dirty="0"/>
              <a:t>Déploiement d’une application</a:t>
            </a:r>
          </a:p>
          <a:p>
            <a:pPr lvl="1"/>
            <a:r>
              <a:rPr lang="fr-FR" sz="1700" dirty="0"/>
              <a:t>Gestion du réseau</a:t>
            </a:r>
          </a:p>
          <a:p>
            <a:pPr lvl="1"/>
            <a:r>
              <a:rPr lang="fr-FR" sz="1700" dirty="0"/>
              <a:t>Gestion du stockage</a:t>
            </a:r>
          </a:p>
          <a:p>
            <a:pPr lvl="1"/>
            <a:r>
              <a:rPr lang="fr-FR" sz="1700" dirty="0"/>
              <a:t>Introduction à </a:t>
            </a:r>
            <a:r>
              <a:rPr lang="fr-FR" sz="1700" dirty="0" err="1"/>
              <a:t>helm</a:t>
            </a:r>
            <a:endParaRPr lang="fr-FR" sz="1700" dirty="0"/>
          </a:p>
          <a:p>
            <a:pPr lvl="1"/>
            <a:r>
              <a:rPr lang="fr-FR" sz="1700" dirty="0"/>
              <a:t>Mini-projet : déployez un site </a:t>
            </a:r>
            <a:r>
              <a:rPr lang="fr-FR" sz="1700" dirty="0" err="1"/>
              <a:t>wordpress</a:t>
            </a:r>
            <a:r>
              <a:rPr lang="fr-FR" sz="1700" dirty="0"/>
              <a:t> sur OVH </a:t>
            </a:r>
            <a:r>
              <a:rPr lang="fr-FR" sz="1700" dirty="0" err="1"/>
              <a:t>Kubernetes</a:t>
            </a:r>
            <a:endParaRPr lang="fr-FR" sz="1700" dirty="0"/>
          </a:p>
          <a:p>
            <a:pPr lvl="1"/>
            <a:r>
              <a:rPr lang="fr-FR" sz="1700" dirty="0"/>
              <a:t>Synthèse de la formation</a:t>
            </a:r>
          </a:p>
          <a:p>
            <a:endParaRPr lang="en-US" sz="1700" dirty="0"/>
          </a:p>
        </p:txBody>
      </p:sp>
      <p:sp>
        <p:nvSpPr>
          <p:cNvPr id="5" name="Espace réservé du pied de page 4">
            <a:extLst>
              <a:ext uri="{FF2B5EF4-FFF2-40B4-BE49-F238E27FC236}">
                <a16:creationId xmlns:a16="http://schemas.microsoft.com/office/drawing/2014/main" id="{980BC642-C19F-45BD-892F-AC88BE27326E}"/>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Kubernetes les bases | Eazytraining</a:t>
            </a:r>
          </a:p>
        </p:txBody>
      </p:sp>
      <p:sp>
        <p:nvSpPr>
          <p:cNvPr id="4" name="Espace réservé de la date 3">
            <a:extLst>
              <a:ext uri="{FF2B5EF4-FFF2-40B4-BE49-F238E27FC236}">
                <a16:creationId xmlns:a16="http://schemas.microsoft.com/office/drawing/2014/main" id="{380E2270-18FD-4C75-93C5-6707D78A32E0}"/>
              </a:ext>
            </a:extLst>
          </p:cNvPr>
          <p:cNvSpPr>
            <a:spLocks noGrp="1"/>
          </p:cNvSpPr>
          <p:nvPr>
            <p:ph type="dt" sz="half" idx="10"/>
          </p:nvPr>
        </p:nvSpPr>
        <p:spPr>
          <a:xfrm>
            <a:off x="6973342" y="6356350"/>
            <a:ext cx="2743200" cy="365125"/>
          </a:xfrm>
        </p:spPr>
        <p:txBody>
          <a:bodyPr>
            <a:normAutofit/>
          </a:bodyPr>
          <a:lstStyle/>
          <a:p>
            <a:pPr algn="r">
              <a:spcAft>
                <a:spcPts val="600"/>
              </a:spcAft>
            </a:pPr>
            <a:fld id="{0ADFD2E3-669B-4D29-A1A1-E235DBFC733D}" type="datetime1">
              <a:rPr lang="en-US" sz="1050">
                <a:solidFill>
                  <a:schemeClr val="tx1">
                    <a:lumMod val="75000"/>
                    <a:lumOff val="25000"/>
                  </a:schemeClr>
                </a:solidFill>
              </a:rPr>
              <a:pPr algn="r">
                <a:spcAft>
                  <a:spcPts val="600"/>
                </a:spcAft>
              </a:pPr>
              <a:t>8/16/2022</a:t>
            </a:fld>
            <a:endParaRPr lang="en-US" sz="1050">
              <a:solidFill>
                <a:schemeClr val="tx1">
                  <a:lumMod val="75000"/>
                  <a:lumOff val="25000"/>
                </a:schemeClr>
              </a:solidFill>
            </a:endParaRPr>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7E8D6670-D493-49E0-A890-A1F07B094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6" name="Espace réservé du numéro de diapositive 5">
            <a:extLst>
              <a:ext uri="{FF2B5EF4-FFF2-40B4-BE49-F238E27FC236}">
                <a16:creationId xmlns:a16="http://schemas.microsoft.com/office/drawing/2014/main" id="{038095FF-3B86-4513-B57D-943F595F91A4}"/>
              </a:ext>
            </a:extLst>
          </p:cNvPr>
          <p:cNvSpPr>
            <a:spLocks noGrp="1"/>
          </p:cNvSpPr>
          <p:nvPr>
            <p:ph type="sldNum" sz="quarter" idx="12"/>
          </p:nvPr>
        </p:nvSpPr>
        <p:spPr>
          <a:xfrm>
            <a:off x="10341428" y="6356350"/>
            <a:ext cx="1012371" cy="365125"/>
          </a:xfrm>
        </p:spPr>
        <p:txBody>
          <a:bodyPr>
            <a:normAutofit/>
          </a:bodyPr>
          <a:lstStyle/>
          <a:p>
            <a:pPr>
              <a:spcAft>
                <a:spcPts val="600"/>
              </a:spcAft>
            </a:pPr>
            <a:fld id="{B2DC25EE-239B-4C5F-AAD1-255A7D5F1EE2}"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3970591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055F5-3CEE-4013-9D73-960753BE821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Gestion du stockage (4/5): Persistent Volume Claim</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3D4723B-7F40-470A-98C3-9982074B363D}"/>
              </a:ext>
            </a:extLst>
          </p:cNvPr>
          <p:cNvPicPr>
            <a:picLocks noGrp="1" noChangeAspect="1"/>
          </p:cNvPicPr>
          <p:nvPr>
            <p:ph idx="1"/>
          </p:nvPr>
        </p:nvPicPr>
        <p:blipFill>
          <a:blip r:embed="rId2"/>
          <a:stretch>
            <a:fillRect/>
          </a:stretch>
        </p:blipFill>
        <p:spPr>
          <a:xfrm>
            <a:off x="4654296" y="1719849"/>
            <a:ext cx="7214616" cy="3390869"/>
          </a:xfrm>
          <a:prstGeom prst="rect">
            <a:avLst/>
          </a:prstGeom>
        </p:spPr>
      </p:pic>
      <p:sp>
        <p:nvSpPr>
          <p:cNvPr id="3" name="Espace réservé de la date 2">
            <a:extLst>
              <a:ext uri="{FF2B5EF4-FFF2-40B4-BE49-F238E27FC236}">
                <a16:creationId xmlns:a16="http://schemas.microsoft.com/office/drawing/2014/main" id="{A7F85EDA-F992-44EA-91BF-A7EC8427602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76143893-4416-464F-95FC-CEE57CBC66A8}" type="datetime1">
              <a:rPr lang="en-US" smtClean="0"/>
              <a:pPr defTabSz="914400">
                <a:spcAft>
                  <a:spcPts val="600"/>
                </a:spcAft>
              </a:pPr>
              <a:t>8/16/2022</a:t>
            </a:fld>
            <a:endParaRPr lang="en-US"/>
          </a:p>
        </p:txBody>
      </p:sp>
      <p:sp>
        <p:nvSpPr>
          <p:cNvPr id="5" name="Espace réservé du pied de page 4">
            <a:extLst>
              <a:ext uri="{FF2B5EF4-FFF2-40B4-BE49-F238E27FC236}">
                <a16:creationId xmlns:a16="http://schemas.microsoft.com/office/drawing/2014/main" id="{B96AA189-DA60-449C-A8BC-0CB88C030B9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6" name="Espace réservé du numéro de diapositive 5">
            <a:extLst>
              <a:ext uri="{FF2B5EF4-FFF2-40B4-BE49-F238E27FC236}">
                <a16:creationId xmlns:a16="http://schemas.microsoft.com/office/drawing/2014/main" id="{021A22EB-8646-4B54-9097-3A05E21D9F6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50</a:t>
            </a:fld>
            <a:endParaRPr lang="en-US"/>
          </a:p>
        </p:txBody>
      </p:sp>
    </p:spTree>
    <p:extLst>
      <p:ext uri="{BB962C8B-B14F-4D97-AF65-F5344CB8AC3E}">
        <p14:creationId xmlns:p14="http://schemas.microsoft.com/office/powerpoint/2010/main" val="1902153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D3057-70B0-4F8D-9B90-83E1CF1FC31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Gestion du stockage (5/5): PV et PVC</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0EC22E1-04F2-4517-8D1E-64AFBD722F86}"/>
              </a:ext>
            </a:extLst>
          </p:cNvPr>
          <p:cNvPicPr>
            <a:picLocks noGrp="1" noChangeAspect="1"/>
          </p:cNvPicPr>
          <p:nvPr>
            <p:ph idx="1"/>
          </p:nvPr>
        </p:nvPicPr>
        <p:blipFill>
          <a:blip r:embed="rId2"/>
          <a:stretch>
            <a:fillRect/>
          </a:stretch>
        </p:blipFill>
        <p:spPr>
          <a:xfrm>
            <a:off x="4654296" y="1404210"/>
            <a:ext cx="7214616" cy="4022147"/>
          </a:xfrm>
          <a:prstGeom prst="rect">
            <a:avLst/>
          </a:prstGeom>
        </p:spPr>
      </p:pic>
      <p:sp>
        <p:nvSpPr>
          <p:cNvPr id="3" name="Espace réservé de la date 2">
            <a:extLst>
              <a:ext uri="{FF2B5EF4-FFF2-40B4-BE49-F238E27FC236}">
                <a16:creationId xmlns:a16="http://schemas.microsoft.com/office/drawing/2014/main" id="{84BB5221-985F-49AF-A39B-E80C9B6F47F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8F5E7391-AFC4-4DFC-AC0A-D57190CAB077}" type="datetime1">
              <a:rPr lang="en-US" smtClean="0"/>
              <a:pPr defTabSz="914400">
                <a:spcAft>
                  <a:spcPts val="600"/>
                </a:spcAft>
              </a:pPr>
              <a:t>8/16/2022</a:t>
            </a:fld>
            <a:endParaRPr lang="en-US"/>
          </a:p>
        </p:txBody>
      </p:sp>
      <p:sp>
        <p:nvSpPr>
          <p:cNvPr id="5" name="Espace réservé du pied de page 4">
            <a:extLst>
              <a:ext uri="{FF2B5EF4-FFF2-40B4-BE49-F238E27FC236}">
                <a16:creationId xmlns:a16="http://schemas.microsoft.com/office/drawing/2014/main" id="{36374862-6621-4AC5-A6AE-299D1605DF1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6" name="Espace réservé du numéro de diapositive 5">
            <a:extLst>
              <a:ext uri="{FF2B5EF4-FFF2-40B4-BE49-F238E27FC236}">
                <a16:creationId xmlns:a16="http://schemas.microsoft.com/office/drawing/2014/main" id="{87AE660D-2798-41CC-8C71-E1647140BBF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51</a:t>
            </a:fld>
            <a:endParaRPr lang="en-US"/>
          </a:p>
        </p:txBody>
      </p:sp>
    </p:spTree>
    <p:extLst>
      <p:ext uri="{BB962C8B-B14F-4D97-AF65-F5344CB8AC3E}">
        <p14:creationId xmlns:p14="http://schemas.microsoft.com/office/powerpoint/2010/main" val="3289818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07A6E-0ECB-4E2E-A1BA-C7D03A57E5BC}"/>
              </a:ext>
            </a:extLst>
          </p:cNvPr>
          <p:cNvSpPr>
            <a:spLocks noGrp="1"/>
          </p:cNvSpPr>
          <p:nvPr>
            <p:ph type="title"/>
          </p:nvPr>
        </p:nvSpPr>
        <p:spPr>
          <a:xfrm>
            <a:off x="838200" y="365125"/>
            <a:ext cx="10515600" cy="1325563"/>
          </a:xfrm>
        </p:spPr>
        <p:txBody>
          <a:bodyPr>
            <a:normAutofit/>
          </a:bodyPr>
          <a:lstStyle/>
          <a:p>
            <a:r>
              <a:rPr lang="fr-FR" sz="5400"/>
              <a:t>TP-4: Stockage persistent</a:t>
            </a:r>
            <a:endParaRPr lang="en-US" sz="540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CDB0F8-5A8A-4DCC-B020-8D2FA3360B94}"/>
              </a:ext>
            </a:extLst>
          </p:cNvPr>
          <p:cNvSpPr>
            <a:spLocks noGrp="1"/>
          </p:cNvSpPr>
          <p:nvPr>
            <p:ph idx="1"/>
          </p:nvPr>
        </p:nvSpPr>
        <p:spPr>
          <a:xfrm>
            <a:off x="838200" y="1929384"/>
            <a:ext cx="10515600" cy="4251960"/>
          </a:xfrm>
        </p:spPr>
        <p:txBody>
          <a:bodyPr>
            <a:normAutofit/>
          </a:bodyPr>
          <a:lstStyle/>
          <a:p>
            <a:r>
              <a:rPr lang="fr-FR" sz="700" b="1"/>
              <a:t>Partie I</a:t>
            </a:r>
          </a:p>
          <a:p>
            <a:pPr marL="914400" lvl="1" indent="-457200">
              <a:buFont typeface="+mj-lt"/>
              <a:buAutoNum type="arabicPeriod"/>
            </a:pPr>
            <a:r>
              <a:rPr lang="fr-FR" sz="700"/>
              <a:t>Créez un pod à partir du fichier </a:t>
            </a:r>
            <a:r>
              <a:rPr lang="fr-FR" sz="700">
                <a:hlinkClick r:id="rId2"/>
              </a:rPr>
              <a:t>https://k8s.io/examples/pods/simple-pod.yaml</a:t>
            </a:r>
            <a:endParaRPr lang="fr-FR" sz="700"/>
          </a:p>
          <a:p>
            <a:pPr marL="914400" lvl="1" indent="-457200">
              <a:buFont typeface="+mj-lt"/>
              <a:buAutoNum type="arabicPeriod"/>
            </a:pPr>
            <a:r>
              <a:rPr lang="fr-FR" sz="700"/>
              <a:t>Exposez l’application dans un autre terminal à l’aide la commande </a:t>
            </a:r>
            <a:r>
              <a:rPr lang="fr-FR" sz="700" i="1"/>
              <a:t>kubectl port-forward &lt;nom de votre pod&gt; 8080:80</a:t>
            </a:r>
            <a:r>
              <a:rPr lang="fr-FR" sz="700"/>
              <a:t> et vérifier qu’elle est bien accessible</a:t>
            </a:r>
          </a:p>
          <a:p>
            <a:pPr marL="914400" lvl="1" indent="-457200">
              <a:buFont typeface="+mj-lt"/>
              <a:buAutoNum type="arabicPeriod"/>
            </a:pPr>
            <a:r>
              <a:rPr lang="fr-FR" sz="700"/>
              <a:t>Exécutez un shell sur le pod à l’aide de la commande  </a:t>
            </a:r>
            <a:r>
              <a:rPr lang="fr-FR" sz="700" i="1"/>
              <a:t>kubectl exec -it nginx -- /bin/bash</a:t>
            </a:r>
          </a:p>
          <a:p>
            <a:pPr marL="914400" lvl="1" indent="-457200">
              <a:buFont typeface="+mj-lt"/>
              <a:buAutoNum type="arabicPeriod"/>
            </a:pPr>
            <a:r>
              <a:rPr lang="fr-FR" sz="700"/>
              <a:t>Modifiez la fichier index.html à l’aide de la commande suivante </a:t>
            </a:r>
            <a:r>
              <a:rPr lang="fr-FR" sz="700" i="1"/>
              <a:t>echo 'tp pv' &gt; /usr/share/nginx/html/index.html </a:t>
            </a:r>
          </a:p>
          <a:p>
            <a:pPr marL="914400" lvl="1" indent="-457200">
              <a:buFont typeface="+mj-lt"/>
              <a:buAutoNum type="arabicPeriod"/>
            </a:pPr>
            <a:r>
              <a:rPr lang="fr-FR" sz="700"/>
              <a:t>Vérifiez que le fichier a bien été modifié à l’aide de la commande </a:t>
            </a:r>
            <a:r>
              <a:rPr lang="fr-FR" sz="700" i="1"/>
              <a:t>curl 127.0.0.1:8080 </a:t>
            </a:r>
            <a:r>
              <a:rPr lang="fr-FR" sz="700"/>
              <a:t>ou en rafraichissant le navigateur</a:t>
            </a:r>
          </a:p>
          <a:p>
            <a:pPr marL="914400" lvl="1" indent="-457200">
              <a:buFont typeface="+mj-lt"/>
              <a:buAutoNum type="arabicPeriod"/>
            </a:pPr>
            <a:r>
              <a:rPr lang="fr-FR" sz="700"/>
              <a:t>Supprimez le pod et récréez le avec toujours à partir du fichier </a:t>
            </a:r>
            <a:r>
              <a:rPr lang="fr-FR" sz="700">
                <a:hlinkClick r:id="rId2"/>
              </a:rPr>
              <a:t>https://k8s.io/examples/pods/simple-pod.yaml</a:t>
            </a:r>
            <a:endParaRPr lang="fr-FR" sz="700"/>
          </a:p>
          <a:p>
            <a:pPr marL="914400" lvl="1" indent="-457200">
              <a:buFont typeface="+mj-lt"/>
              <a:buAutoNum type="arabicPeriod"/>
            </a:pPr>
            <a:r>
              <a:rPr lang="fr-FR" sz="700"/>
              <a:t>Exposez l’application à nouveau l’application à l’aide de la commande </a:t>
            </a:r>
            <a:r>
              <a:rPr lang="fr-FR" sz="700" i="1"/>
              <a:t>kubectl port-forward &lt;nom de votre pod&gt; 8080:80</a:t>
            </a:r>
          </a:p>
          <a:p>
            <a:pPr marL="914400" lvl="1" indent="-457200">
              <a:buFont typeface="+mj-lt"/>
              <a:buAutoNum type="arabicPeriod"/>
            </a:pPr>
            <a:r>
              <a:rPr lang="fr-FR" sz="700"/>
              <a:t>Que constatez vous ?</a:t>
            </a:r>
          </a:p>
          <a:p>
            <a:pPr marL="457200" lvl="1" indent="0">
              <a:buNone/>
            </a:pPr>
            <a:endParaRPr lang="fr-FR" sz="700"/>
          </a:p>
          <a:p>
            <a:r>
              <a:rPr lang="fr-FR" sz="700" b="1"/>
              <a:t>Partie II</a:t>
            </a:r>
          </a:p>
          <a:p>
            <a:pPr marL="914400" lvl="1" indent="-457200">
              <a:buFont typeface="+mj-lt"/>
              <a:buAutoNum type="arabicPeriod"/>
            </a:pPr>
            <a:r>
              <a:rPr lang="fr-FR" sz="700"/>
              <a:t>Créez le fichier index.html sur votre node minikube dans le repertoire /mnt/data et remplissez le à l’aide de la commande sudo sh -c "echo 'Hello from Kubernetes storage' &gt; /mnt/data/index.html" </a:t>
            </a:r>
          </a:p>
          <a:p>
            <a:pPr marL="914400" lvl="1" indent="-457200">
              <a:buFont typeface="+mj-lt"/>
              <a:buAutoNum type="arabicPeriod"/>
            </a:pPr>
            <a:r>
              <a:rPr lang="fr-FR" sz="700"/>
              <a:t>Créez un volume persistent à partir du fichier </a:t>
            </a:r>
            <a:r>
              <a:rPr lang="fr-FR" sz="700">
                <a:hlinkClick r:id="rId3"/>
              </a:rPr>
              <a:t>https://k8s.io/examples/pods/storage/pv-volume.yaml</a:t>
            </a:r>
            <a:r>
              <a:rPr lang="fr-FR" sz="700"/>
              <a:t> </a:t>
            </a:r>
          </a:p>
          <a:p>
            <a:pPr marL="914400" lvl="1" indent="-457200">
              <a:buFont typeface="+mj-lt"/>
              <a:buAutoNum type="arabicPeriod"/>
            </a:pPr>
            <a:r>
              <a:rPr lang="fr-FR" sz="700"/>
              <a:t>Réclamez le volume en créant un PVC à l’aide du fichier suivant : </a:t>
            </a:r>
            <a:r>
              <a:rPr lang="fr-FR" sz="700">
                <a:hlinkClick r:id="rId4"/>
              </a:rPr>
              <a:t>https://k8s.io/examples/pods/storage/pv-claim.yaml</a:t>
            </a:r>
            <a:r>
              <a:rPr lang="fr-FR" sz="700"/>
              <a:t> </a:t>
            </a:r>
          </a:p>
          <a:p>
            <a:pPr marL="914400" lvl="1" indent="-457200">
              <a:buFont typeface="+mj-lt"/>
              <a:buAutoNum type="arabicPeriod"/>
            </a:pPr>
            <a:r>
              <a:rPr lang="fr-FR" sz="700"/>
              <a:t>Créez un pod nginx à partir du fichier suivant : </a:t>
            </a:r>
            <a:r>
              <a:rPr lang="fr-FR" sz="700">
                <a:hlinkClick r:id="rId5"/>
              </a:rPr>
              <a:t>https://k8s.io/examples/pods/storage/pv-pod.yaml</a:t>
            </a:r>
            <a:r>
              <a:rPr lang="fr-FR" sz="700"/>
              <a:t> </a:t>
            </a:r>
          </a:p>
          <a:p>
            <a:pPr marL="914400" lvl="1" indent="-457200">
              <a:buFont typeface="+mj-lt"/>
              <a:buAutoNum type="arabicPeriod"/>
            </a:pPr>
            <a:r>
              <a:rPr lang="fr-FR" sz="700"/>
              <a:t>Exposez l’application dans un autre terminal à l’aide la commande </a:t>
            </a:r>
            <a:r>
              <a:rPr lang="fr-FR" sz="700" i="1"/>
              <a:t>kubectl port-forward &lt;nom de votre pod&gt; 8080:80</a:t>
            </a:r>
            <a:r>
              <a:rPr lang="fr-FR" sz="700"/>
              <a:t> et vérifier qu’elle est bien accessible</a:t>
            </a:r>
          </a:p>
          <a:p>
            <a:pPr marL="914400" lvl="1" indent="-457200">
              <a:buFont typeface="+mj-lt"/>
              <a:buAutoNum type="arabicPeriod"/>
            </a:pPr>
            <a:r>
              <a:rPr lang="fr-FR" sz="700"/>
              <a:t>Exécutez un shell sur le pod à l’aide de la commande  </a:t>
            </a:r>
            <a:r>
              <a:rPr lang="fr-FR" sz="700" i="1"/>
              <a:t>kubectl exec -it &lt;nom du pod&gt; -- /bin/bash</a:t>
            </a:r>
          </a:p>
          <a:p>
            <a:pPr marL="914400" lvl="1" indent="-457200">
              <a:buFont typeface="+mj-lt"/>
              <a:buAutoNum type="arabicPeriod"/>
            </a:pPr>
            <a:r>
              <a:rPr lang="fr-FR" sz="700"/>
              <a:t>Modifiez la fichier index.html à l’aide de la commande suivante </a:t>
            </a:r>
            <a:r>
              <a:rPr lang="fr-FR" sz="700" i="1"/>
              <a:t>echo 'tp pv' &gt; /usr/share/nginx/html/index.html </a:t>
            </a:r>
          </a:p>
          <a:p>
            <a:pPr marL="914400" lvl="1" indent="-457200">
              <a:buFont typeface="+mj-lt"/>
              <a:buAutoNum type="arabicPeriod"/>
            </a:pPr>
            <a:r>
              <a:rPr lang="fr-FR" sz="700"/>
              <a:t>Vérifiez que le fichier a bien été modifié à l’aide de la commande </a:t>
            </a:r>
            <a:r>
              <a:rPr lang="fr-FR" sz="700" i="1"/>
              <a:t>curl 127.0.0.1:8080 </a:t>
            </a:r>
            <a:r>
              <a:rPr lang="fr-FR" sz="700"/>
              <a:t>ou en rafraichissant le navigateur</a:t>
            </a:r>
          </a:p>
          <a:p>
            <a:pPr marL="914400" lvl="1" indent="-457200">
              <a:buFont typeface="+mj-lt"/>
              <a:buAutoNum type="arabicPeriod"/>
            </a:pPr>
            <a:r>
              <a:rPr lang="fr-FR" sz="700"/>
              <a:t>Supprimez le pod et récréez le avec toujours à partir du fichier </a:t>
            </a:r>
            <a:r>
              <a:rPr lang="fr-FR" sz="700">
                <a:hlinkClick r:id="rId5"/>
              </a:rPr>
              <a:t>https://k8s.io/examples/pods/storage/pv-pod.yaml</a:t>
            </a:r>
            <a:r>
              <a:rPr lang="fr-FR" sz="700"/>
              <a:t> </a:t>
            </a:r>
          </a:p>
          <a:p>
            <a:pPr marL="914400" lvl="1" indent="-457200">
              <a:buFont typeface="+mj-lt"/>
              <a:buAutoNum type="arabicPeriod"/>
            </a:pPr>
            <a:r>
              <a:rPr lang="fr-FR" sz="700"/>
              <a:t>Exposez l’application à nouveau l’application à l’aide de la commande </a:t>
            </a:r>
            <a:r>
              <a:rPr lang="fr-FR" sz="700" i="1"/>
              <a:t>kubectl port-forward &lt;nom de votre pod&gt; 8080:80</a:t>
            </a:r>
          </a:p>
          <a:p>
            <a:pPr marL="914400" lvl="1" indent="-457200">
              <a:buFont typeface="+mj-lt"/>
              <a:buAutoNum type="arabicPeriod"/>
            </a:pPr>
            <a:r>
              <a:rPr lang="fr-FR" sz="700"/>
              <a:t>Que constatez vous ?</a:t>
            </a:r>
          </a:p>
          <a:p>
            <a:pPr marL="914400" lvl="1" indent="-457200">
              <a:buFont typeface="+mj-lt"/>
              <a:buAutoNum type="arabicPeriod"/>
            </a:pPr>
            <a:r>
              <a:rPr lang="fr-FR" sz="700"/>
              <a:t>Supprimez toutes les ressources créées en utilisant les commandes impératives</a:t>
            </a:r>
          </a:p>
        </p:txBody>
      </p:sp>
      <p:sp>
        <p:nvSpPr>
          <p:cNvPr id="4" name="Espace réservé de la date 3">
            <a:extLst>
              <a:ext uri="{FF2B5EF4-FFF2-40B4-BE49-F238E27FC236}">
                <a16:creationId xmlns:a16="http://schemas.microsoft.com/office/drawing/2014/main" id="{A6008C93-BDE9-4653-BC85-DEF42C9B5670}"/>
              </a:ext>
            </a:extLst>
          </p:cNvPr>
          <p:cNvSpPr>
            <a:spLocks noGrp="1"/>
          </p:cNvSpPr>
          <p:nvPr>
            <p:ph type="dt" sz="half" idx="10"/>
          </p:nvPr>
        </p:nvSpPr>
        <p:spPr>
          <a:xfrm>
            <a:off x="838200" y="6356350"/>
            <a:ext cx="2743200" cy="365125"/>
          </a:xfrm>
        </p:spPr>
        <p:txBody>
          <a:bodyPr>
            <a:normAutofit/>
          </a:bodyPr>
          <a:lstStyle/>
          <a:p>
            <a:pPr>
              <a:spcAft>
                <a:spcPts val="600"/>
              </a:spcAft>
            </a:pPr>
            <a:fld id="{0F7EB007-8D47-4399-97B8-6150821A4129}" type="datetime1">
              <a:rPr lang="en-US" smtClean="0"/>
              <a:pPr>
                <a:spcAft>
                  <a:spcPts val="600"/>
                </a:spcAft>
              </a:pPr>
              <a:t>8/16/2022</a:t>
            </a:fld>
            <a:endParaRPr lang="en-US"/>
          </a:p>
        </p:txBody>
      </p:sp>
      <p:sp>
        <p:nvSpPr>
          <p:cNvPr id="5" name="Espace réservé du pied de page 4">
            <a:extLst>
              <a:ext uri="{FF2B5EF4-FFF2-40B4-BE49-F238E27FC236}">
                <a16:creationId xmlns:a16="http://schemas.microsoft.com/office/drawing/2014/main" id="{D2C36B07-7D50-4798-8EA9-73F01B358E9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6" name="Espace réservé du numéro de diapositive 5">
            <a:extLst>
              <a:ext uri="{FF2B5EF4-FFF2-40B4-BE49-F238E27FC236}">
                <a16:creationId xmlns:a16="http://schemas.microsoft.com/office/drawing/2014/main" id="{C544F502-715C-492D-B5BB-B2F9A7088F0D}"/>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52</a:t>
            </a:fld>
            <a:endParaRPr lang="en-US"/>
          </a:p>
        </p:txBody>
      </p:sp>
    </p:spTree>
    <p:extLst>
      <p:ext uri="{BB962C8B-B14F-4D97-AF65-F5344CB8AC3E}">
        <p14:creationId xmlns:p14="http://schemas.microsoft.com/office/powerpoint/2010/main" val="4071633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5CDF1-C7FC-4B95-9120-135DE8588AA3}"/>
              </a:ext>
            </a:extLst>
          </p:cNvPr>
          <p:cNvSpPr>
            <a:spLocks noGrp="1"/>
          </p:cNvSpPr>
          <p:nvPr>
            <p:ph type="title"/>
          </p:nvPr>
        </p:nvSpPr>
        <p:spPr>
          <a:xfrm>
            <a:off x="6739128" y="638089"/>
            <a:ext cx="4818888" cy="1476801"/>
          </a:xfrm>
        </p:spPr>
        <p:txBody>
          <a:bodyPr anchor="b">
            <a:normAutofit/>
          </a:bodyPr>
          <a:lstStyle/>
          <a:p>
            <a:r>
              <a:rPr lang="fr-FR" sz="5400"/>
              <a:t>Plan</a:t>
            </a:r>
            <a:endParaRPr lang="en-US" sz="5400"/>
          </a:p>
        </p:txBody>
      </p:sp>
      <p:pic>
        <p:nvPicPr>
          <p:cNvPr id="7" name="Graphic 6" descr="Teacher">
            <a:extLst>
              <a:ext uri="{FF2B5EF4-FFF2-40B4-BE49-F238E27FC236}">
                <a16:creationId xmlns:a16="http://schemas.microsoft.com/office/drawing/2014/main" id="{7E8D6670-D493-49E0-A890-A1F07B094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0936" y="699516"/>
            <a:ext cx="5458968" cy="5458968"/>
          </a:xfrm>
          <a:prstGeom prst="rect">
            <a:avLst/>
          </a:prstGeom>
        </p:spPr>
      </p:pic>
      <p:sp>
        <p:nvSpPr>
          <p:cNvPr id="1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10BE12-D654-4BE4-BDA3-90732D5E6BD1}"/>
              </a:ext>
            </a:extLst>
          </p:cNvPr>
          <p:cNvSpPr>
            <a:spLocks noGrp="1"/>
          </p:cNvSpPr>
          <p:nvPr>
            <p:ph idx="1"/>
          </p:nvPr>
        </p:nvSpPr>
        <p:spPr>
          <a:xfrm>
            <a:off x="6739128" y="2664886"/>
            <a:ext cx="4818888" cy="3550789"/>
          </a:xfrm>
        </p:spPr>
        <p:txBody>
          <a:bodyPr anchor="t">
            <a:normAutofit/>
          </a:bodyPr>
          <a:lstStyle/>
          <a:p>
            <a:pPr lvl="1"/>
            <a:r>
              <a:rPr lang="fr-FR" sz="1700" dirty="0"/>
              <a:t>Présentation de la formateur</a:t>
            </a:r>
          </a:p>
          <a:p>
            <a:pPr lvl="1"/>
            <a:r>
              <a:rPr lang="fr-FR" sz="1700" dirty="0"/>
              <a:t>Présentation générale de </a:t>
            </a:r>
            <a:r>
              <a:rPr lang="fr-FR" sz="1700" dirty="0" err="1"/>
              <a:t>Kubernetes</a:t>
            </a:r>
            <a:endParaRPr lang="fr-FR" sz="1700" dirty="0"/>
          </a:p>
          <a:p>
            <a:pPr lvl="1"/>
            <a:r>
              <a:rPr lang="fr-FR" sz="1700" dirty="0"/>
              <a:t>L’architecture de </a:t>
            </a:r>
            <a:r>
              <a:rPr lang="fr-FR" sz="1700" dirty="0" err="1"/>
              <a:t>Kubernetes</a:t>
            </a:r>
            <a:endParaRPr lang="fr-FR" sz="1700" dirty="0"/>
          </a:p>
          <a:p>
            <a:pPr lvl="1"/>
            <a:r>
              <a:rPr lang="fr-FR" sz="1700" dirty="0"/>
              <a:t>L’installation de </a:t>
            </a:r>
            <a:r>
              <a:rPr lang="fr-FR" sz="1700" dirty="0" err="1"/>
              <a:t>Kubernetes</a:t>
            </a:r>
            <a:endParaRPr lang="fr-FR" sz="1700" dirty="0"/>
          </a:p>
          <a:p>
            <a:pPr lvl="1"/>
            <a:r>
              <a:rPr lang="fr-FR" sz="1700" dirty="0"/>
              <a:t>Déploiement d’une application</a:t>
            </a:r>
          </a:p>
          <a:p>
            <a:pPr lvl="1"/>
            <a:r>
              <a:rPr lang="fr-FR" sz="1700" dirty="0"/>
              <a:t>Gestion du réseau</a:t>
            </a:r>
          </a:p>
          <a:p>
            <a:pPr lvl="1"/>
            <a:r>
              <a:rPr lang="fr-FR" sz="1700" dirty="0"/>
              <a:t>Gestion du stockage</a:t>
            </a:r>
          </a:p>
          <a:p>
            <a:pPr lvl="1"/>
            <a:r>
              <a:rPr lang="fr-FR" sz="1700" dirty="0">
                <a:solidFill>
                  <a:schemeClr val="accent1">
                    <a:lumMod val="75000"/>
                  </a:schemeClr>
                </a:solidFill>
              </a:rPr>
              <a:t>Introduction à </a:t>
            </a:r>
            <a:r>
              <a:rPr lang="fr-FR" sz="1700" dirty="0" err="1">
                <a:solidFill>
                  <a:schemeClr val="accent1">
                    <a:lumMod val="75000"/>
                  </a:schemeClr>
                </a:solidFill>
              </a:rPr>
              <a:t>helm</a:t>
            </a:r>
            <a:endParaRPr lang="fr-FR" sz="1700" dirty="0">
              <a:solidFill>
                <a:schemeClr val="accent1">
                  <a:lumMod val="75000"/>
                </a:schemeClr>
              </a:solidFill>
            </a:endParaRPr>
          </a:p>
          <a:p>
            <a:pPr lvl="1"/>
            <a:r>
              <a:rPr lang="fr-FR" sz="1700" dirty="0" err="1"/>
              <a:t>Metrics</a:t>
            </a:r>
            <a:r>
              <a:rPr lang="fr-FR" sz="1700" dirty="0"/>
              <a:t>-server</a:t>
            </a:r>
          </a:p>
          <a:p>
            <a:pPr lvl="1"/>
            <a:r>
              <a:rPr lang="fr-FR" sz="1700" dirty="0"/>
              <a:t>Mini-projet : déployez un site </a:t>
            </a:r>
            <a:r>
              <a:rPr lang="fr-FR" sz="1700" dirty="0" err="1"/>
              <a:t>wordpress</a:t>
            </a:r>
            <a:endParaRPr lang="fr-FR" sz="1700" dirty="0"/>
          </a:p>
          <a:p>
            <a:pPr lvl="1"/>
            <a:r>
              <a:rPr lang="fr-FR" sz="1700" dirty="0"/>
              <a:t>Synthèse de la formation</a:t>
            </a:r>
          </a:p>
          <a:p>
            <a:endParaRPr lang="en-US" sz="1700" dirty="0"/>
          </a:p>
        </p:txBody>
      </p:sp>
      <p:sp>
        <p:nvSpPr>
          <p:cNvPr id="4" name="Espace réservé de la date 3">
            <a:extLst>
              <a:ext uri="{FF2B5EF4-FFF2-40B4-BE49-F238E27FC236}">
                <a16:creationId xmlns:a16="http://schemas.microsoft.com/office/drawing/2014/main" id="{C5A10988-C853-4B08-9E9C-5EC255318B11}"/>
              </a:ext>
            </a:extLst>
          </p:cNvPr>
          <p:cNvSpPr>
            <a:spLocks noGrp="1"/>
          </p:cNvSpPr>
          <p:nvPr>
            <p:ph type="dt" sz="half" idx="10"/>
          </p:nvPr>
        </p:nvSpPr>
        <p:spPr>
          <a:xfrm>
            <a:off x="838200" y="6356350"/>
            <a:ext cx="2743200" cy="365125"/>
          </a:xfrm>
        </p:spPr>
        <p:txBody>
          <a:bodyPr>
            <a:normAutofit/>
          </a:bodyPr>
          <a:lstStyle/>
          <a:p>
            <a:pPr>
              <a:spcAft>
                <a:spcPts val="600"/>
              </a:spcAft>
            </a:pPr>
            <a:fld id="{CD5C970F-AD03-4AC3-A97D-F276EF752C87}" type="datetime1">
              <a:rPr lang="en-US"/>
              <a:pPr>
                <a:spcAft>
                  <a:spcPts val="600"/>
                </a:spcAft>
              </a:pPr>
              <a:t>8/16/2022</a:t>
            </a:fld>
            <a:endParaRPr lang="en-US"/>
          </a:p>
        </p:txBody>
      </p:sp>
      <p:sp>
        <p:nvSpPr>
          <p:cNvPr id="5" name="Espace réservé du pied de page 4">
            <a:extLst>
              <a:ext uri="{FF2B5EF4-FFF2-40B4-BE49-F238E27FC236}">
                <a16:creationId xmlns:a16="http://schemas.microsoft.com/office/drawing/2014/main" id="{0C3A94C6-6494-49AA-B0C5-A5A24265608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6" name="Espace réservé du numéro de diapositive 5">
            <a:extLst>
              <a:ext uri="{FF2B5EF4-FFF2-40B4-BE49-F238E27FC236}">
                <a16:creationId xmlns:a16="http://schemas.microsoft.com/office/drawing/2014/main" id="{6C38FF9C-EA51-4528-B4E2-EF2644A8ACE9}"/>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a:pPr>
                <a:spcAft>
                  <a:spcPts val="600"/>
                </a:spcAft>
              </a:pPr>
              <a:t>53</a:t>
            </a:fld>
            <a:endParaRPr lang="en-US"/>
          </a:p>
        </p:txBody>
      </p:sp>
    </p:spTree>
    <p:extLst>
      <p:ext uri="{BB962C8B-B14F-4D97-AF65-F5344CB8AC3E}">
        <p14:creationId xmlns:p14="http://schemas.microsoft.com/office/powerpoint/2010/main" val="4132718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2" name="Rectangle 17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F9336-80D4-443A-AC22-D9EAEE431081}"/>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000"/>
              <a:t>Introduction à helm (1/3): Objectifs</a:t>
            </a:r>
          </a:p>
        </p:txBody>
      </p:sp>
      <p:sp>
        <p:nvSpPr>
          <p:cNvPr id="18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Content Placeholder 162">
            <a:extLst>
              <a:ext uri="{FF2B5EF4-FFF2-40B4-BE49-F238E27FC236}">
                <a16:creationId xmlns:a16="http://schemas.microsoft.com/office/drawing/2014/main" id="{B203C46C-7DFB-4B33-88C4-43AB63DCF8CA}"/>
              </a:ext>
            </a:extLst>
          </p:cNvPr>
          <p:cNvSpPr>
            <a:spLocks noGrp="1"/>
          </p:cNvSpPr>
          <p:nvPr>
            <p:ph idx="1"/>
          </p:nvPr>
        </p:nvSpPr>
        <p:spPr>
          <a:xfrm>
            <a:off x="4654295" y="502920"/>
            <a:ext cx="6894576" cy="1463040"/>
          </a:xfrm>
        </p:spPr>
        <p:txBody>
          <a:bodyPr anchor="ctr">
            <a:normAutofit/>
          </a:bodyPr>
          <a:lstStyle/>
          <a:p>
            <a:r>
              <a:rPr lang="fr-FR" sz="1200"/>
              <a:t>Package du déploiement de votre application</a:t>
            </a:r>
          </a:p>
          <a:p>
            <a:r>
              <a:rPr lang="fr-FR" sz="1200"/>
              <a:t>Réutilisation de manifest</a:t>
            </a:r>
          </a:p>
          <a:p>
            <a:r>
              <a:rPr lang="fr-FR" sz="1200"/>
              <a:t>Versionning de toute l’application (service, volume, deployment …)</a:t>
            </a:r>
          </a:p>
          <a:p>
            <a:r>
              <a:rPr lang="fr-FR" sz="1200"/>
              <a:t>Comparable à des rôles ansible</a:t>
            </a:r>
          </a:p>
          <a:p>
            <a:r>
              <a:rPr lang="fr-FR" sz="1200"/>
              <a:t>Bon début pour déployer facilement</a:t>
            </a:r>
          </a:p>
          <a:p>
            <a:endParaRPr lang="en-US" sz="1200"/>
          </a:p>
        </p:txBody>
      </p:sp>
      <p:pic>
        <p:nvPicPr>
          <p:cNvPr id="4" name="Picture 6" descr="What is Helm and why is it important for Kubernetes deployments ...">
            <a:extLst>
              <a:ext uri="{FF2B5EF4-FFF2-40B4-BE49-F238E27FC236}">
                <a16:creationId xmlns:a16="http://schemas.microsoft.com/office/drawing/2014/main" id="{30E8FA1B-035F-4895-8D18-3F84A2F8E7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65578" y="2290936"/>
            <a:ext cx="8248651" cy="3959352"/>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pied de page 4">
            <a:extLst>
              <a:ext uri="{FF2B5EF4-FFF2-40B4-BE49-F238E27FC236}">
                <a16:creationId xmlns:a16="http://schemas.microsoft.com/office/drawing/2014/main" id="{4395CEB1-C240-1570-D841-3027165D515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5" name="Espace réservé du numéro de diapositive 4">
            <a:extLst>
              <a:ext uri="{FF2B5EF4-FFF2-40B4-BE49-F238E27FC236}">
                <a16:creationId xmlns:a16="http://schemas.microsoft.com/office/drawing/2014/main" id="{B3AC8B15-5025-4FE2-BD68-C9DD2D61E343}"/>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54</a:t>
            </a:fld>
            <a:endParaRPr lang="en-US"/>
          </a:p>
        </p:txBody>
      </p:sp>
    </p:spTree>
    <p:extLst>
      <p:ext uri="{BB962C8B-B14F-4D97-AF65-F5344CB8AC3E}">
        <p14:creationId xmlns:p14="http://schemas.microsoft.com/office/powerpoint/2010/main" val="3592203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35F3A-8843-4585-9ECC-FF649463566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Introduction à helm (2/3): Workflow</a:t>
            </a:r>
          </a:p>
        </p:txBody>
      </p:sp>
      <p:sp>
        <p:nvSpPr>
          <p:cNvPr id="92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Helm for k8s (Quick download yaml file template)">
            <a:extLst>
              <a:ext uri="{FF2B5EF4-FFF2-40B4-BE49-F238E27FC236}">
                <a16:creationId xmlns:a16="http://schemas.microsoft.com/office/drawing/2014/main" id="{576C69B6-5712-41CF-B28A-0FEA133B59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763913"/>
            <a:ext cx="7214616" cy="5302742"/>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pied de page 4">
            <a:extLst>
              <a:ext uri="{FF2B5EF4-FFF2-40B4-BE49-F238E27FC236}">
                <a16:creationId xmlns:a16="http://schemas.microsoft.com/office/drawing/2014/main" id="{D12AB925-5D54-2C11-5C47-5C804C79E5B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4" name="Espace réservé du numéro de diapositive 3">
            <a:extLst>
              <a:ext uri="{FF2B5EF4-FFF2-40B4-BE49-F238E27FC236}">
                <a16:creationId xmlns:a16="http://schemas.microsoft.com/office/drawing/2014/main" id="{298568BB-839A-4320-9A49-338AE54EBCA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55</a:t>
            </a:fld>
            <a:endParaRPr lang="en-US"/>
          </a:p>
        </p:txBody>
      </p:sp>
    </p:spTree>
    <p:extLst>
      <p:ext uri="{BB962C8B-B14F-4D97-AF65-F5344CB8AC3E}">
        <p14:creationId xmlns:p14="http://schemas.microsoft.com/office/powerpoint/2010/main" val="1922292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1" name="Rectangle 1025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D422A9-0AF7-4EF2-9784-7B8D143207E4}"/>
              </a:ext>
            </a:extLst>
          </p:cNvPr>
          <p:cNvSpPr>
            <a:spLocks noGrp="1"/>
          </p:cNvSpPr>
          <p:nvPr>
            <p:ph type="title"/>
          </p:nvPr>
        </p:nvSpPr>
        <p:spPr>
          <a:xfrm>
            <a:off x="630936" y="457200"/>
            <a:ext cx="4343400" cy="1929384"/>
          </a:xfrm>
        </p:spPr>
        <p:txBody>
          <a:bodyPr anchor="ctr">
            <a:normAutofit/>
          </a:bodyPr>
          <a:lstStyle/>
          <a:p>
            <a:r>
              <a:rPr lang="en-US"/>
              <a:t>Introduction à helm (3/3): Chart</a:t>
            </a:r>
          </a:p>
        </p:txBody>
      </p:sp>
      <p:sp>
        <p:nvSpPr>
          <p:cNvPr id="1025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6" name="Content Placeholder 10245">
            <a:extLst>
              <a:ext uri="{FF2B5EF4-FFF2-40B4-BE49-F238E27FC236}">
                <a16:creationId xmlns:a16="http://schemas.microsoft.com/office/drawing/2014/main" id="{57915ED3-F13D-4904-BE16-06AB1A1251A4}"/>
              </a:ext>
            </a:extLst>
          </p:cNvPr>
          <p:cNvSpPr>
            <a:spLocks noGrp="1"/>
          </p:cNvSpPr>
          <p:nvPr>
            <p:ph idx="1"/>
          </p:nvPr>
        </p:nvSpPr>
        <p:spPr>
          <a:xfrm>
            <a:off x="5541263" y="457200"/>
            <a:ext cx="6007608" cy="1929384"/>
          </a:xfrm>
        </p:spPr>
        <p:txBody>
          <a:bodyPr anchor="ctr">
            <a:normAutofit/>
          </a:bodyPr>
          <a:lstStyle/>
          <a:p>
            <a:r>
              <a:rPr lang="fr-FR" sz="2000"/>
              <a:t>Override template</a:t>
            </a:r>
          </a:p>
          <a:p>
            <a:r>
              <a:rPr lang="fr-FR" sz="2000"/>
              <a:t>Golang template</a:t>
            </a:r>
          </a:p>
          <a:p>
            <a:r>
              <a:rPr lang="fr-FR" sz="2000"/>
              <a:t>Versionning de vos releases (deploiement applicatif)</a:t>
            </a:r>
          </a:p>
          <a:p>
            <a:r>
              <a:rPr lang="fr-FR" sz="2000"/>
              <a:t>Stable/incubator</a:t>
            </a:r>
            <a:endParaRPr lang="en-US" sz="2000"/>
          </a:p>
        </p:txBody>
      </p:sp>
      <p:pic>
        <p:nvPicPr>
          <p:cNvPr id="10242" name="Picture 2" descr="Helm Chart — Package Manager for Kubernetes - kuberiter - Medium">
            <a:extLst>
              <a:ext uri="{FF2B5EF4-FFF2-40B4-BE49-F238E27FC236}">
                <a16:creationId xmlns:a16="http://schemas.microsoft.com/office/drawing/2014/main" id="{9A9ABB9F-3132-4363-8B4F-3450C1A837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867" y="2569464"/>
            <a:ext cx="4809066" cy="36789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635EAC9-2E49-43BA-B8B1-09B6DE55B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670737"/>
            <a:ext cx="5468112" cy="1476390"/>
          </a:xfrm>
          <a:prstGeom prst="rect">
            <a:avLst/>
          </a:prstGeom>
        </p:spPr>
      </p:pic>
      <p:sp>
        <p:nvSpPr>
          <p:cNvPr id="12" name="Espace réservé du pied de page 4">
            <a:extLst>
              <a:ext uri="{FF2B5EF4-FFF2-40B4-BE49-F238E27FC236}">
                <a16:creationId xmlns:a16="http://schemas.microsoft.com/office/drawing/2014/main" id="{A53EEB66-0CFC-0F1D-BBD1-F023F1B406E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4" name="Espace réservé du numéro de diapositive 3">
            <a:extLst>
              <a:ext uri="{FF2B5EF4-FFF2-40B4-BE49-F238E27FC236}">
                <a16:creationId xmlns:a16="http://schemas.microsoft.com/office/drawing/2014/main" id="{1BB3ABC7-5160-4CA9-A592-8C29BC11ED4C}"/>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56</a:t>
            </a:fld>
            <a:endParaRPr lang="en-US"/>
          </a:p>
        </p:txBody>
      </p:sp>
    </p:spTree>
    <p:extLst>
      <p:ext uri="{BB962C8B-B14F-4D97-AF65-F5344CB8AC3E}">
        <p14:creationId xmlns:p14="http://schemas.microsoft.com/office/powerpoint/2010/main" val="769539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7A799-52E3-4B14-AC95-7716433270FC}"/>
              </a:ext>
            </a:extLst>
          </p:cNvPr>
          <p:cNvSpPr>
            <a:spLocks noGrp="1"/>
          </p:cNvSpPr>
          <p:nvPr>
            <p:ph type="title"/>
          </p:nvPr>
        </p:nvSpPr>
        <p:spPr>
          <a:xfrm>
            <a:off x="838200" y="365125"/>
            <a:ext cx="10515600" cy="1325563"/>
          </a:xfrm>
        </p:spPr>
        <p:txBody>
          <a:bodyPr>
            <a:normAutofit/>
          </a:bodyPr>
          <a:lstStyle/>
          <a:p>
            <a:r>
              <a:rPr lang="fr-FR" sz="5400"/>
              <a:t>TP-5: Déployez Wordpress</a:t>
            </a:r>
            <a:endParaRPr lang="en-US" sz="540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918E49-F725-4600-B081-AE71D8B8E9A0}"/>
              </a:ext>
            </a:extLst>
          </p:cNvPr>
          <p:cNvSpPr>
            <a:spLocks noGrp="1"/>
          </p:cNvSpPr>
          <p:nvPr>
            <p:ph idx="1"/>
          </p:nvPr>
        </p:nvSpPr>
        <p:spPr>
          <a:xfrm>
            <a:off x="838200" y="1929384"/>
            <a:ext cx="10515600" cy="4251960"/>
          </a:xfrm>
        </p:spPr>
        <p:txBody>
          <a:bodyPr>
            <a:normAutofit/>
          </a:bodyPr>
          <a:lstStyle/>
          <a:p>
            <a:r>
              <a:rPr lang="fr-FR" sz="1900"/>
              <a:t>Installez helm en utilisant la documentation suivante: </a:t>
            </a:r>
            <a:r>
              <a:rPr lang="en-US" sz="1900">
                <a:hlinkClick r:id="rId2"/>
              </a:rPr>
              <a:t>https://github.com/diranetafen/supinfo-kubernetes/tree/minikube/tp07#-install-helm-</a:t>
            </a:r>
            <a:endParaRPr lang="fr-FR" sz="1900"/>
          </a:p>
          <a:p>
            <a:r>
              <a:rPr lang="fr-FR" sz="1900"/>
              <a:t>Utilisez le chart wordpress (</a:t>
            </a:r>
            <a:r>
              <a:rPr lang="en-US" sz="1900">
                <a:hlinkClick r:id="rId3"/>
              </a:rPr>
              <a:t>https://github.com/helm/charts/tree/master/stable/wordpress</a:t>
            </a:r>
            <a:r>
              <a:rPr lang="fr-FR" sz="1900"/>
              <a:t>) pour déployer cette application </a:t>
            </a:r>
          </a:p>
          <a:p>
            <a:r>
              <a:rPr lang="fr-FR" sz="1900"/>
              <a:t>Nous vous conseillons d’utilisez le service de type nodeport en http, vous avez le choix du nodeport</a:t>
            </a:r>
          </a:p>
          <a:p>
            <a:r>
              <a:rPr lang="fr-FR" sz="1900"/>
              <a:t>Nous vous conseillons aussi de surchargez les variables nécessaires en utilisant un fichier nommé values.yml où vous surchargerez les variables permettant de déployer l’application comme demandé</a:t>
            </a:r>
          </a:p>
          <a:p>
            <a:r>
              <a:rPr lang="fr-FR" sz="1900"/>
              <a:t>Le mot de passe de l’utilisateur wordpress devra être « admin » et son mot de passe « password »</a:t>
            </a:r>
          </a:p>
          <a:p>
            <a:r>
              <a:rPr lang="en-US" sz="1900"/>
              <a:t>Créez un repertoire tp-5 dans Kubernetes-training (après l’avoir recupéré sur votre github) et copiez vos manifests à l’interieur</a:t>
            </a:r>
          </a:p>
          <a:p>
            <a:r>
              <a:rPr lang="en-US" sz="1900"/>
              <a:t>Enfin, poussez ce dossier sur github afin de conservez tous vos fichiers</a:t>
            </a:r>
            <a:endParaRPr lang="fr-FR" sz="1900"/>
          </a:p>
        </p:txBody>
      </p:sp>
      <p:sp>
        <p:nvSpPr>
          <p:cNvPr id="6" name="Espace réservé du pied de page 4">
            <a:extLst>
              <a:ext uri="{FF2B5EF4-FFF2-40B4-BE49-F238E27FC236}">
                <a16:creationId xmlns:a16="http://schemas.microsoft.com/office/drawing/2014/main" id="{C0308FC5-C117-3B56-7CFC-04BEFD7BB2E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5" name="Espace réservé du numéro de diapositive 4">
            <a:extLst>
              <a:ext uri="{FF2B5EF4-FFF2-40B4-BE49-F238E27FC236}">
                <a16:creationId xmlns:a16="http://schemas.microsoft.com/office/drawing/2014/main" id="{443B0F89-6DF3-4ABF-8CF9-5DDE4D86DF5F}"/>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57</a:t>
            </a:fld>
            <a:endParaRPr lang="en-US"/>
          </a:p>
        </p:txBody>
      </p:sp>
    </p:spTree>
    <p:extLst>
      <p:ext uri="{BB962C8B-B14F-4D97-AF65-F5344CB8AC3E}">
        <p14:creationId xmlns:p14="http://schemas.microsoft.com/office/powerpoint/2010/main" val="885524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CDF1-C7FC-4B95-9120-135DE8588AA3}"/>
              </a:ext>
            </a:extLst>
          </p:cNvPr>
          <p:cNvSpPr>
            <a:spLocks noGrp="1"/>
          </p:cNvSpPr>
          <p:nvPr>
            <p:ph type="title"/>
          </p:nvPr>
        </p:nvSpPr>
        <p:spPr>
          <a:xfrm>
            <a:off x="1136428" y="627564"/>
            <a:ext cx="7474172" cy="1325563"/>
          </a:xfrm>
        </p:spPr>
        <p:txBody>
          <a:bodyPr>
            <a:normAutofit/>
          </a:bodyPr>
          <a:lstStyle/>
          <a:p>
            <a:r>
              <a:rPr lang="fr-FR"/>
              <a:t>Plan</a:t>
            </a:r>
            <a:endParaRPr lang="en-US"/>
          </a:p>
        </p:txBody>
      </p:sp>
      <p:sp>
        <p:nvSpPr>
          <p:cNvPr id="3" name="Content Placeholder 2">
            <a:extLst>
              <a:ext uri="{FF2B5EF4-FFF2-40B4-BE49-F238E27FC236}">
                <a16:creationId xmlns:a16="http://schemas.microsoft.com/office/drawing/2014/main" id="{0210BE12-D654-4BE4-BDA3-90732D5E6BD1}"/>
              </a:ext>
            </a:extLst>
          </p:cNvPr>
          <p:cNvSpPr>
            <a:spLocks noGrp="1"/>
          </p:cNvSpPr>
          <p:nvPr>
            <p:ph idx="1"/>
          </p:nvPr>
        </p:nvSpPr>
        <p:spPr>
          <a:xfrm>
            <a:off x="1136429" y="2278173"/>
            <a:ext cx="6467867" cy="3450613"/>
          </a:xfrm>
        </p:spPr>
        <p:txBody>
          <a:bodyPr anchor="ctr">
            <a:normAutofit/>
          </a:bodyPr>
          <a:lstStyle/>
          <a:p>
            <a:pPr lvl="1"/>
            <a:r>
              <a:rPr lang="fr-FR" sz="1700" dirty="0"/>
              <a:t>Présentation de la formateur</a:t>
            </a:r>
          </a:p>
          <a:p>
            <a:pPr lvl="1"/>
            <a:r>
              <a:rPr lang="fr-FR" sz="1700" dirty="0"/>
              <a:t>Présentation générale de </a:t>
            </a:r>
            <a:r>
              <a:rPr lang="fr-FR" sz="1700" dirty="0" err="1"/>
              <a:t>Kubernetes</a:t>
            </a:r>
            <a:endParaRPr lang="fr-FR" sz="1700" dirty="0"/>
          </a:p>
          <a:p>
            <a:pPr lvl="1"/>
            <a:r>
              <a:rPr lang="fr-FR" sz="1700" dirty="0"/>
              <a:t>L’architecture de </a:t>
            </a:r>
            <a:r>
              <a:rPr lang="fr-FR" sz="1700" dirty="0" err="1"/>
              <a:t>Kubernetes</a:t>
            </a:r>
            <a:endParaRPr lang="fr-FR" sz="1700" dirty="0"/>
          </a:p>
          <a:p>
            <a:pPr lvl="1"/>
            <a:r>
              <a:rPr lang="fr-FR" sz="1700" dirty="0"/>
              <a:t>L’installation de </a:t>
            </a:r>
            <a:r>
              <a:rPr lang="fr-FR" sz="1700" dirty="0" err="1"/>
              <a:t>Kubernetes</a:t>
            </a:r>
            <a:endParaRPr lang="fr-FR" sz="1700" dirty="0"/>
          </a:p>
          <a:p>
            <a:pPr lvl="1"/>
            <a:r>
              <a:rPr lang="fr-FR" sz="1700" dirty="0"/>
              <a:t>Déploiement d’une application</a:t>
            </a:r>
          </a:p>
          <a:p>
            <a:pPr lvl="1"/>
            <a:r>
              <a:rPr lang="fr-FR" sz="1700" dirty="0"/>
              <a:t>Gestion du réseau</a:t>
            </a:r>
          </a:p>
          <a:p>
            <a:pPr lvl="1"/>
            <a:r>
              <a:rPr lang="fr-FR" sz="1700" dirty="0"/>
              <a:t>Gestion du stockage</a:t>
            </a:r>
          </a:p>
          <a:p>
            <a:pPr lvl="1"/>
            <a:r>
              <a:rPr lang="fr-FR" sz="1700" dirty="0"/>
              <a:t>Introduction à </a:t>
            </a:r>
            <a:r>
              <a:rPr lang="fr-FR" sz="1700" dirty="0" err="1"/>
              <a:t>helm</a:t>
            </a:r>
            <a:endParaRPr lang="fr-FR" sz="1700" dirty="0"/>
          </a:p>
          <a:p>
            <a:pPr lvl="1"/>
            <a:r>
              <a:rPr lang="fr-FR" sz="1700" dirty="0" err="1">
                <a:solidFill>
                  <a:schemeClr val="accent1">
                    <a:lumMod val="75000"/>
                  </a:schemeClr>
                </a:solidFill>
              </a:rPr>
              <a:t>Metrics</a:t>
            </a:r>
            <a:r>
              <a:rPr lang="fr-FR" sz="1700" dirty="0">
                <a:solidFill>
                  <a:schemeClr val="accent1">
                    <a:lumMod val="75000"/>
                  </a:schemeClr>
                </a:solidFill>
              </a:rPr>
              <a:t>-server</a:t>
            </a:r>
          </a:p>
          <a:p>
            <a:pPr lvl="1"/>
            <a:r>
              <a:rPr lang="fr-FR" sz="1700" dirty="0"/>
              <a:t>Mini-projet : déployez un site </a:t>
            </a:r>
            <a:r>
              <a:rPr lang="fr-FR" sz="1700" dirty="0" err="1"/>
              <a:t>wordpress</a:t>
            </a:r>
            <a:endParaRPr lang="fr-FR" sz="1700" dirty="0"/>
          </a:p>
          <a:p>
            <a:pPr lvl="1"/>
            <a:r>
              <a:rPr lang="fr-FR" sz="1700" dirty="0"/>
              <a:t>Synthèse de la formation</a:t>
            </a:r>
          </a:p>
          <a:p>
            <a:endParaRPr lang="en-US" sz="1700" dirty="0"/>
          </a:p>
        </p:txBody>
      </p:sp>
      <p:sp>
        <p:nvSpPr>
          <p:cNvPr id="5" name="Espace réservé du pied de page 4">
            <a:extLst>
              <a:ext uri="{FF2B5EF4-FFF2-40B4-BE49-F238E27FC236}">
                <a16:creationId xmlns:a16="http://schemas.microsoft.com/office/drawing/2014/main" id="{0C3A94C6-6494-49AA-B0C5-A5A24265608F}"/>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Kubernetes les bases | Eazytraining</a:t>
            </a:r>
          </a:p>
        </p:txBody>
      </p:sp>
      <p:sp>
        <p:nvSpPr>
          <p:cNvPr id="4" name="Espace réservé de la date 3">
            <a:extLst>
              <a:ext uri="{FF2B5EF4-FFF2-40B4-BE49-F238E27FC236}">
                <a16:creationId xmlns:a16="http://schemas.microsoft.com/office/drawing/2014/main" id="{C5A10988-C853-4B08-9E9C-5EC255318B11}"/>
              </a:ext>
            </a:extLst>
          </p:cNvPr>
          <p:cNvSpPr>
            <a:spLocks noGrp="1"/>
          </p:cNvSpPr>
          <p:nvPr>
            <p:ph type="dt" sz="half" idx="10"/>
          </p:nvPr>
        </p:nvSpPr>
        <p:spPr>
          <a:xfrm>
            <a:off x="6973342" y="6356350"/>
            <a:ext cx="2743200" cy="365125"/>
          </a:xfrm>
        </p:spPr>
        <p:txBody>
          <a:bodyPr>
            <a:normAutofit/>
          </a:bodyPr>
          <a:lstStyle/>
          <a:p>
            <a:pPr algn="r">
              <a:spcAft>
                <a:spcPts val="600"/>
              </a:spcAft>
            </a:pPr>
            <a:fld id="{CD5C970F-AD03-4AC3-A97D-F276EF752C87}" type="datetime1">
              <a:rPr lang="en-US" sz="1050">
                <a:solidFill>
                  <a:schemeClr val="tx1">
                    <a:lumMod val="75000"/>
                    <a:lumOff val="25000"/>
                  </a:schemeClr>
                </a:solidFill>
              </a:rPr>
              <a:pPr algn="r">
                <a:spcAft>
                  <a:spcPts val="600"/>
                </a:spcAft>
              </a:pPr>
              <a:t>8/16/2022</a:t>
            </a:fld>
            <a:endParaRPr lang="en-US" sz="1050">
              <a:solidFill>
                <a:schemeClr val="tx1">
                  <a:lumMod val="75000"/>
                  <a:lumOff val="25000"/>
                </a:schemeClr>
              </a:solidFill>
            </a:endParaRPr>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7E8D6670-D493-49E0-A890-A1F07B094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6" name="Espace réservé du numéro de diapositive 5">
            <a:extLst>
              <a:ext uri="{FF2B5EF4-FFF2-40B4-BE49-F238E27FC236}">
                <a16:creationId xmlns:a16="http://schemas.microsoft.com/office/drawing/2014/main" id="{6C38FF9C-EA51-4528-B4E2-EF2644A8ACE9}"/>
              </a:ext>
            </a:extLst>
          </p:cNvPr>
          <p:cNvSpPr>
            <a:spLocks noGrp="1"/>
          </p:cNvSpPr>
          <p:nvPr>
            <p:ph type="sldNum" sz="quarter" idx="12"/>
          </p:nvPr>
        </p:nvSpPr>
        <p:spPr>
          <a:xfrm>
            <a:off x="10341428" y="6356350"/>
            <a:ext cx="1012371" cy="365125"/>
          </a:xfrm>
        </p:spPr>
        <p:txBody>
          <a:bodyPr>
            <a:normAutofit/>
          </a:bodyPr>
          <a:lstStyle/>
          <a:p>
            <a:pPr>
              <a:spcAft>
                <a:spcPts val="600"/>
              </a:spcAft>
            </a:pPr>
            <a:fld id="{B2DC25EE-239B-4C5F-AAD1-255A7D5F1EE2}" type="slidenum">
              <a:rPr lang="en-US">
                <a:solidFill>
                  <a:srgbClr val="FFFFFF"/>
                </a:solidFill>
              </a:rPr>
              <a:pPr>
                <a:spcAft>
                  <a:spcPts val="600"/>
                </a:spcAft>
              </a:pPr>
              <a:t>58</a:t>
            </a:fld>
            <a:endParaRPr lang="en-US">
              <a:solidFill>
                <a:srgbClr val="FFFFFF"/>
              </a:solidFill>
            </a:endParaRPr>
          </a:p>
        </p:txBody>
      </p:sp>
    </p:spTree>
    <p:extLst>
      <p:ext uri="{BB962C8B-B14F-4D97-AF65-F5344CB8AC3E}">
        <p14:creationId xmlns:p14="http://schemas.microsoft.com/office/powerpoint/2010/main" val="847129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2EE762C-1C59-C13F-EF63-9AFCE6B4C27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Monitoring : Metrics-server</a:t>
            </a:r>
          </a:p>
        </p:txBody>
      </p:sp>
      <p:sp>
        <p:nvSpPr>
          <p:cNvPr id="205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Espace réservé du contenu 7">
            <a:extLst>
              <a:ext uri="{FF2B5EF4-FFF2-40B4-BE49-F238E27FC236}">
                <a16:creationId xmlns:a16="http://schemas.microsoft.com/office/drawing/2014/main" id="{5AE0BCDD-7F85-565C-FC2D-CC125B11D3D9}"/>
              </a:ext>
            </a:extLst>
          </p:cNvPr>
          <p:cNvPicPr>
            <a:picLocks noChangeAspect="1"/>
          </p:cNvPicPr>
          <p:nvPr/>
        </p:nvPicPr>
        <p:blipFill>
          <a:blip r:embed="rId2"/>
          <a:stretch>
            <a:fillRect/>
          </a:stretch>
        </p:blipFill>
        <p:spPr>
          <a:xfrm>
            <a:off x="320040" y="2964706"/>
            <a:ext cx="5614416" cy="2961604"/>
          </a:xfrm>
          <a:prstGeom prst="rect">
            <a:avLst/>
          </a:prstGeom>
        </p:spPr>
      </p:pic>
      <p:pic>
        <p:nvPicPr>
          <p:cNvPr id="2052" name="Picture 4" descr="8 Kubernetes Tips and Tricks | IBM">
            <a:extLst>
              <a:ext uri="{FF2B5EF4-FFF2-40B4-BE49-F238E27FC236}">
                <a16:creationId xmlns:a16="http://schemas.microsoft.com/office/drawing/2014/main" id="{6F1835C5-32BE-E7AB-0AFF-833A8A1EA2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336661"/>
            <a:ext cx="5614416" cy="2217694"/>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EAD9347-DE27-B2D5-1E54-4A2C080D430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7230C027-A576-4198-8550-D81907BDC9F3}" type="datetime1">
              <a:rPr lang="en-US"/>
              <a:pPr defTabSz="914400">
                <a:spcAft>
                  <a:spcPts val="600"/>
                </a:spcAft>
              </a:pPr>
              <a:t>8/16/2022</a:t>
            </a:fld>
            <a:endParaRPr lang="en-US"/>
          </a:p>
        </p:txBody>
      </p:sp>
      <p:sp>
        <p:nvSpPr>
          <p:cNvPr id="5" name="Espace réservé du pied de page 4">
            <a:extLst>
              <a:ext uri="{FF2B5EF4-FFF2-40B4-BE49-F238E27FC236}">
                <a16:creationId xmlns:a16="http://schemas.microsoft.com/office/drawing/2014/main" id="{17F4B807-A4C8-31F9-17ED-14B4C3CDD53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6" name="Espace réservé du numéro de diapositive 5">
            <a:extLst>
              <a:ext uri="{FF2B5EF4-FFF2-40B4-BE49-F238E27FC236}">
                <a16:creationId xmlns:a16="http://schemas.microsoft.com/office/drawing/2014/main" id="{C6990DDA-8A0D-54C6-1744-F66EEEF8F4F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2DC25EE-239B-4C5F-AAD1-255A7D5F1EE2}" type="slidenum">
              <a:rPr lang="en-US"/>
              <a:pPr defTabSz="914400">
                <a:spcAft>
                  <a:spcPts val="600"/>
                </a:spcAft>
              </a:pPr>
              <a:t>59</a:t>
            </a:fld>
            <a:endParaRPr lang="en-US"/>
          </a:p>
        </p:txBody>
      </p:sp>
    </p:spTree>
    <p:extLst>
      <p:ext uri="{BB962C8B-B14F-4D97-AF65-F5344CB8AC3E}">
        <p14:creationId xmlns:p14="http://schemas.microsoft.com/office/powerpoint/2010/main" val="2493274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8C5D-1A83-446E-B3B3-441007A37FD6}"/>
              </a:ext>
            </a:extLst>
          </p:cNvPr>
          <p:cNvSpPr>
            <a:spLocks noGrp="1"/>
          </p:cNvSpPr>
          <p:nvPr>
            <p:ph type="title"/>
          </p:nvPr>
        </p:nvSpPr>
        <p:spPr>
          <a:xfrm>
            <a:off x="411480" y="991443"/>
            <a:ext cx="4443154" cy="1087819"/>
          </a:xfrm>
        </p:spPr>
        <p:txBody>
          <a:bodyPr anchor="b">
            <a:normAutofit/>
          </a:bodyPr>
          <a:lstStyle/>
          <a:p>
            <a:r>
              <a:rPr lang="fr-FR" sz="3400" dirty="0"/>
              <a:t>Rappel : Les conteneurs</a:t>
            </a:r>
            <a:endParaRPr lang="en-US" sz="3400" dirty="0"/>
          </a:p>
        </p:txBody>
      </p:sp>
      <p:sp>
        <p:nvSpPr>
          <p:cNvPr id="4120" name="Content Placeholder 4101">
            <a:extLst>
              <a:ext uri="{FF2B5EF4-FFF2-40B4-BE49-F238E27FC236}">
                <a16:creationId xmlns:a16="http://schemas.microsoft.com/office/drawing/2014/main" id="{36F2EF1A-1925-4095-B205-8566EADEA46F}"/>
              </a:ext>
            </a:extLst>
          </p:cNvPr>
          <p:cNvSpPr>
            <a:spLocks noGrp="1"/>
          </p:cNvSpPr>
          <p:nvPr>
            <p:ph idx="1"/>
          </p:nvPr>
        </p:nvSpPr>
        <p:spPr>
          <a:xfrm>
            <a:off x="411480" y="2684095"/>
            <a:ext cx="4443154" cy="3492868"/>
          </a:xfrm>
        </p:spPr>
        <p:txBody>
          <a:bodyPr>
            <a:normAutofit/>
          </a:bodyPr>
          <a:lstStyle/>
          <a:p>
            <a:pPr marL="380365" indent="-380365"/>
            <a:r>
              <a:rPr lang="fr-FR" sz="1700" dirty="0"/>
              <a:t>Le conteneur ne contient pas le noyau de l’OS. Il s’appui sur celui de la machine hôte</a:t>
            </a:r>
          </a:p>
          <a:p>
            <a:pPr marL="380365" indent="-380365"/>
            <a:r>
              <a:rPr lang="fr-FR" sz="1700" dirty="0"/>
              <a:t>Un conteneur ne contient que les binaires et les librairies nécessaires aux fonctionnements des processus qui s’y exécutent</a:t>
            </a:r>
          </a:p>
          <a:p>
            <a:pPr marL="380365" indent="-380365"/>
            <a:r>
              <a:rPr lang="fr-FR" sz="1700" dirty="0"/>
              <a:t>Le conteneur est plus léger qu’une VM</a:t>
            </a:r>
          </a:p>
          <a:p>
            <a:pPr marL="380365" indent="-380365"/>
            <a:r>
              <a:rPr lang="fr-FR" sz="1700" dirty="0"/>
              <a:t>Un conteneur s’instancie à partir d’une </a:t>
            </a:r>
            <a:r>
              <a:rPr lang="fr-FR" sz="1700" b="1" dirty="0"/>
              <a:t>image </a:t>
            </a:r>
            <a:endParaRPr lang="fr-FR" sz="1700" b="1" dirty="0">
              <a:cs typeface="Calibri" panose="020F0502020204030204"/>
            </a:endParaRPr>
          </a:p>
        </p:txBody>
      </p:sp>
      <p:sp>
        <p:nvSpPr>
          <p:cNvPr id="6" name="Espace réservé de la date 5">
            <a:extLst>
              <a:ext uri="{FF2B5EF4-FFF2-40B4-BE49-F238E27FC236}">
                <a16:creationId xmlns:a16="http://schemas.microsoft.com/office/drawing/2014/main" id="{46BDA523-28A2-4D75-9613-1EC941792FA8}"/>
              </a:ext>
            </a:extLst>
          </p:cNvPr>
          <p:cNvSpPr>
            <a:spLocks noGrp="1"/>
          </p:cNvSpPr>
          <p:nvPr>
            <p:ph type="dt" sz="half" idx="10"/>
          </p:nvPr>
        </p:nvSpPr>
        <p:spPr/>
        <p:txBody>
          <a:bodyPr/>
          <a:lstStyle/>
          <a:p>
            <a:fld id="{8CDE8F68-6137-463B-803E-BAA66E3B7978}" type="datetime1">
              <a:rPr lang="en-US" smtClean="0"/>
              <a:t>8/16/2022</a:t>
            </a:fld>
            <a:endParaRPr lang="en-US"/>
          </a:p>
        </p:txBody>
      </p:sp>
      <p:sp>
        <p:nvSpPr>
          <p:cNvPr id="7" name="Espace réservé du pied de page 6">
            <a:extLst>
              <a:ext uri="{FF2B5EF4-FFF2-40B4-BE49-F238E27FC236}">
                <a16:creationId xmlns:a16="http://schemas.microsoft.com/office/drawing/2014/main" id="{CB21DADA-967D-4E32-90E4-5C5642F26F6B}"/>
              </a:ext>
            </a:extLst>
          </p:cNvPr>
          <p:cNvSpPr>
            <a:spLocks noGrp="1"/>
          </p:cNvSpPr>
          <p:nvPr>
            <p:ph type="ftr" sz="quarter" idx="11"/>
          </p:nvPr>
        </p:nvSpPr>
        <p:spPr/>
        <p:txBody>
          <a:bodyPr/>
          <a:lstStyle/>
          <a:p>
            <a:r>
              <a:rPr lang="en-US"/>
              <a:t>Kubernetes les bases | Eazytraining</a:t>
            </a:r>
          </a:p>
        </p:txBody>
      </p:sp>
      <p:sp>
        <p:nvSpPr>
          <p:cNvPr id="8" name="Espace réservé du numéro de diapositive 7">
            <a:extLst>
              <a:ext uri="{FF2B5EF4-FFF2-40B4-BE49-F238E27FC236}">
                <a16:creationId xmlns:a16="http://schemas.microsoft.com/office/drawing/2014/main" id="{6A93309B-4BAB-499E-B105-49D22ABD1C8E}"/>
              </a:ext>
            </a:extLst>
          </p:cNvPr>
          <p:cNvSpPr>
            <a:spLocks noGrp="1"/>
          </p:cNvSpPr>
          <p:nvPr>
            <p:ph type="sldNum" sz="quarter" idx="12"/>
          </p:nvPr>
        </p:nvSpPr>
        <p:spPr/>
        <p:txBody>
          <a:bodyPr/>
          <a:lstStyle/>
          <a:p>
            <a:fld id="{B2DC25EE-239B-4C5F-AAD1-255A7D5F1EE2}" type="slidenum">
              <a:rPr lang="en-US" smtClean="0"/>
              <a:t>6</a:t>
            </a:fld>
            <a:endParaRPr lang="en-US"/>
          </a:p>
        </p:txBody>
      </p:sp>
      <p:grpSp>
        <p:nvGrpSpPr>
          <p:cNvPr id="5" name="Groupe 4">
            <a:extLst>
              <a:ext uri="{FF2B5EF4-FFF2-40B4-BE49-F238E27FC236}">
                <a16:creationId xmlns:a16="http://schemas.microsoft.com/office/drawing/2014/main" id="{C08DC3F5-ADAB-AE4E-84B9-E43366D0A083}"/>
              </a:ext>
            </a:extLst>
          </p:cNvPr>
          <p:cNvGrpSpPr/>
          <p:nvPr/>
        </p:nvGrpSpPr>
        <p:grpSpPr>
          <a:xfrm>
            <a:off x="5385816" y="1789101"/>
            <a:ext cx="6440424" cy="3224443"/>
            <a:chOff x="5402580" y="2485263"/>
            <a:chExt cx="6377940" cy="3193160"/>
          </a:xfrm>
        </p:grpSpPr>
        <p:pic>
          <p:nvPicPr>
            <p:cNvPr id="2050" name="Picture 2" descr="Virtual Machines vs Docker Containers - Dive Into Docker - YouTube">
              <a:extLst>
                <a:ext uri="{FF2B5EF4-FFF2-40B4-BE49-F238E27FC236}">
                  <a16:creationId xmlns:a16="http://schemas.microsoft.com/office/drawing/2014/main" id="{065A3643-1E7C-664B-9704-6A1FC9D39B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0" t="6571" b="5286"/>
            <a:stretch/>
          </p:blipFill>
          <p:spPr bwMode="auto">
            <a:xfrm>
              <a:off x="5402580" y="2485263"/>
              <a:ext cx="6377940" cy="31931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5645310-263D-9F4F-ABA0-9CDF5465A706}"/>
                </a:ext>
              </a:extLst>
            </p:cNvPr>
            <p:cNvSpPr/>
            <p:nvPr/>
          </p:nvSpPr>
          <p:spPr>
            <a:xfrm>
              <a:off x="5456614" y="2942766"/>
              <a:ext cx="936566" cy="1229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FB6E568-2777-3547-9868-E6F26B1E6017}"/>
                </a:ext>
              </a:extLst>
            </p:cNvPr>
            <p:cNvSpPr txBox="1"/>
            <p:nvPr/>
          </p:nvSpPr>
          <p:spPr>
            <a:xfrm>
              <a:off x="5697110" y="2686763"/>
              <a:ext cx="455574" cy="307777"/>
            </a:xfrm>
            <a:prstGeom prst="rect">
              <a:avLst/>
            </a:prstGeom>
            <a:noFill/>
          </p:spPr>
          <p:txBody>
            <a:bodyPr wrap="none" rtlCol="0">
              <a:normAutofit/>
            </a:bodyPr>
            <a:lstStyle/>
            <a:p>
              <a:pPr>
                <a:lnSpc>
                  <a:spcPct val="90000"/>
                </a:lnSpc>
                <a:spcAft>
                  <a:spcPts val="600"/>
                </a:spcAft>
              </a:pPr>
              <a:r>
                <a:rPr lang="fr-FR" sz="1300"/>
                <a:t>VM</a:t>
              </a:r>
            </a:p>
          </p:txBody>
        </p:sp>
        <p:sp>
          <p:nvSpPr>
            <p:cNvPr id="52" name="ZoneTexte 51">
              <a:extLst>
                <a:ext uri="{FF2B5EF4-FFF2-40B4-BE49-F238E27FC236}">
                  <a16:creationId xmlns:a16="http://schemas.microsoft.com/office/drawing/2014/main" id="{E127F00F-04C7-9B42-9EC4-A6A575DB5CF3}"/>
                </a:ext>
              </a:extLst>
            </p:cNvPr>
            <p:cNvSpPr txBox="1"/>
            <p:nvPr/>
          </p:nvSpPr>
          <p:spPr>
            <a:xfrm>
              <a:off x="8817019" y="3441028"/>
              <a:ext cx="1073755" cy="307777"/>
            </a:xfrm>
            <a:prstGeom prst="rect">
              <a:avLst/>
            </a:prstGeom>
            <a:noFill/>
          </p:spPr>
          <p:txBody>
            <a:bodyPr wrap="none" rtlCol="0">
              <a:normAutofit/>
            </a:bodyPr>
            <a:lstStyle/>
            <a:p>
              <a:pPr>
                <a:lnSpc>
                  <a:spcPct val="90000"/>
                </a:lnSpc>
                <a:spcAft>
                  <a:spcPts val="600"/>
                </a:spcAft>
              </a:pPr>
              <a:r>
                <a:rPr lang="fr-FR" sz="1300"/>
                <a:t>Containers</a:t>
              </a:r>
            </a:p>
          </p:txBody>
        </p:sp>
        <p:sp>
          <p:nvSpPr>
            <p:cNvPr id="53" name="Rectangle 52">
              <a:extLst>
                <a:ext uri="{FF2B5EF4-FFF2-40B4-BE49-F238E27FC236}">
                  <a16:creationId xmlns:a16="http://schemas.microsoft.com/office/drawing/2014/main" id="{7EC3F7A3-02CC-DA4C-B446-A68AE228A883}"/>
                </a:ext>
              </a:extLst>
            </p:cNvPr>
            <p:cNvSpPr/>
            <p:nvPr/>
          </p:nvSpPr>
          <p:spPr>
            <a:xfrm>
              <a:off x="8885614" y="3748805"/>
              <a:ext cx="936566" cy="432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50958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7A799-52E3-4B14-AC95-7716433270FC}"/>
              </a:ext>
            </a:extLst>
          </p:cNvPr>
          <p:cNvSpPr>
            <a:spLocks noGrp="1"/>
          </p:cNvSpPr>
          <p:nvPr>
            <p:ph type="title"/>
          </p:nvPr>
        </p:nvSpPr>
        <p:spPr>
          <a:xfrm>
            <a:off x="841248" y="548640"/>
            <a:ext cx="3600860" cy="5431536"/>
          </a:xfrm>
        </p:spPr>
        <p:txBody>
          <a:bodyPr>
            <a:normAutofit/>
          </a:bodyPr>
          <a:lstStyle/>
          <a:p>
            <a:r>
              <a:rPr lang="fr-FR" sz="5400"/>
              <a:t>TP-6: Metrics-server</a:t>
            </a:r>
            <a:endParaRPr lang="en-US" sz="5400"/>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918E49-F725-4600-B081-AE71D8B8E9A0}"/>
              </a:ext>
            </a:extLst>
          </p:cNvPr>
          <p:cNvSpPr>
            <a:spLocks noGrp="1"/>
          </p:cNvSpPr>
          <p:nvPr>
            <p:ph idx="1"/>
          </p:nvPr>
        </p:nvSpPr>
        <p:spPr>
          <a:xfrm>
            <a:off x="5126418" y="552091"/>
            <a:ext cx="6224335" cy="5431536"/>
          </a:xfrm>
        </p:spPr>
        <p:txBody>
          <a:bodyPr anchor="ctr">
            <a:normAutofit/>
          </a:bodyPr>
          <a:lstStyle/>
          <a:p>
            <a:r>
              <a:rPr lang="fr-FR" sz="2200"/>
              <a:t>Déployer Metrics server sur votre cluster Kubernetes</a:t>
            </a:r>
          </a:p>
          <a:p>
            <a:r>
              <a:rPr lang="fr-FR" sz="2200"/>
              <a:t>Quelles sont les ressources CPU et RAM utilisées par vos nodes ?</a:t>
            </a:r>
          </a:p>
          <a:p>
            <a:r>
              <a:rPr lang="fr-FR" sz="2200"/>
              <a:t>Quelles sont les ressources CPU et RAM utilisées par vos pods ? </a:t>
            </a:r>
          </a:p>
        </p:txBody>
      </p:sp>
      <p:sp>
        <p:nvSpPr>
          <p:cNvPr id="6" name="Espace réservé du pied de page 4">
            <a:extLst>
              <a:ext uri="{FF2B5EF4-FFF2-40B4-BE49-F238E27FC236}">
                <a16:creationId xmlns:a16="http://schemas.microsoft.com/office/drawing/2014/main" id="{C0308FC5-C117-3B56-7CFC-04BEFD7BB2E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5" name="Espace réservé du numéro de diapositive 4">
            <a:extLst>
              <a:ext uri="{FF2B5EF4-FFF2-40B4-BE49-F238E27FC236}">
                <a16:creationId xmlns:a16="http://schemas.microsoft.com/office/drawing/2014/main" id="{443B0F89-6DF3-4ABF-8CF9-5DDE4D86DF5F}"/>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60</a:t>
            </a:fld>
            <a:endParaRPr lang="en-US"/>
          </a:p>
        </p:txBody>
      </p:sp>
    </p:spTree>
    <p:extLst>
      <p:ext uri="{BB962C8B-B14F-4D97-AF65-F5344CB8AC3E}">
        <p14:creationId xmlns:p14="http://schemas.microsoft.com/office/powerpoint/2010/main" val="4012258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CDF1-C7FC-4B95-9120-135DE8588AA3}"/>
              </a:ext>
            </a:extLst>
          </p:cNvPr>
          <p:cNvSpPr>
            <a:spLocks noGrp="1"/>
          </p:cNvSpPr>
          <p:nvPr>
            <p:ph type="title"/>
          </p:nvPr>
        </p:nvSpPr>
        <p:spPr>
          <a:xfrm>
            <a:off x="1136428" y="627564"/>
            <a:ext cx="7474172" cy="1325563"/>
          </a:xfrm>
        </p:spPr>
        <p:txBody>
          <a:bodyPr>
            <a:normAutofit/>
          </a:bodyPr>
          <a:lstStyle/>
          <a:p>
            <a:r>
              <a:rPr lang="fr-FR" dirty="0"/>
              <a:t>Plan</a:t>
            </a:r>
            <a:endParaRPr lang="en-US" dirty="0"/>
          </a:p>
        </p:txBody>
      </p:sp>
      <p:sp>
        <p:nvSpPr>
          <p:cNvPr id="3" name="Content Placeholder 2">
            <a:extLst>
              <a:ext uri="{FF2B5EF4-FFF2-40B4-BE49-F238E27FC236}">
                <a16:creationId xmlns:a16="http://schemas.microsoft.com/office/drawing/2014/main" id="{0210BE12-D654-4BE4-BDA3-90732D5E6BD1}"/>
              </a:ext>
            </a:extLst>
          </p:cNvPr>
          <p:cNvSpPr>
            <a:spLocks noGrp="1"/>
          </p:cNvSpPr>
          <p:nvPr>
            <p:ph idx="1"/>
          </p:nvPr>
        </p:nvSpPr>
        <p:spPr>
          <a:xfrm>
            <a:off x="1136429" y="2278173"/>
            <a:ext cx="6467867" cy="3450613"/>
          </a:xfrm>
        </p:spPr>
        <p:txBody>
          <a:bodyPr anchor="ctr">
            <a:normAutofit/>
          </a:bodyPr>
          <a:lstStyle/>
          <a:p>
            <a:pPr lvl="1"/>
            <a:r>
              <a:rPr lang="fr-FR" sz="1700" dirty="0"/>
              <a:t>Présentation de la formateur</a:t>
            </a:r>
          </a:p>
          <a:p>
            <a:pPr lvl="1"/>
            <a:r>
              <a:rPr lang="fr-FR" sz="1700" dirty="0"/>
              <a:t>Présentation générale de </a:t>
            </a:r>
            <a:r>
              <a:rPr lang="fr-FR" sz="1700" dirty="0" err="1"/>
              <a:t>Kubernetes</a:t>
            </a:r>
            <a:endParaRPr lang="fr-FR" sz="1700" dirty="0"/>
          </a:p>
          <a:p>
            <a:pPr lvl="1"/>
            <a:r>
              <a:rPr lang="fr-FR" sz="1700" dirty="0"/>
              <a:t>L’architecture de </a:t>
            </a:r>
            <a:r>
              <a:rPr lang="fr-FR" sz="1700" dirty="0" err="1"/>
              <a:t>Kubernetes</a:t>
            </a:r>
            <a:endParaRPr lang="fr-FR" sz="1700" dirty="0"/>
          </a:p>
          <a:p>
            <a:pPr lvl="1"/>
            <a:r>
              <a:rPr lang="fr-FR" sz="1700" dirty="0"/>
              <a:t>L’installation de </a:t>
            </a:r>
            <a:r>
              <a:rPr lang="fr-FR" sz="1700" dirty="0" err="1"/>
              <a:t>Kubernetes</a:t>
            </a:r>
            <a:endParaRPr lang="fr-FR" sz="1700" dirty="0"/>
          </a:p>
          <a:p>
            <a:pPr lvl="1"/>
            <a:r>
              <a:rPr lang="fr-FR" sz="1700" dirty="0"/>
              <a:t>Déploiement d’une application</a:t>
            </a:r>
          </a:p>
          <a:p>
            <a:pPr lvl="1"/>
            <a:r>
              <a:rPr lang="fr-FR" sz="1700" dirty="0"/>
              <a:t>Gestion du réseau</a:t>
            </a:r>
          </a:p>
          <a:p>
            <a:pPr lvl="1"/>
            <a:r>
              <a:rPr lang="fr-FR" sz="1700" dirty="0"/>
              <a:t>Gestion du stockage</a:t>
            </a:r>
          </a:p>
          <a:p>
            <a:pPr lvl="1"/>
            <a:r>
              <a:rPr lang="fr-FR" sz="1700" dirty="0"/>
              <a:t>Introduction à </a:t>
            </a:r>
            <a:r>
              <a:rPr lang="fr-FR" sz="1700" dirty="0" err="1"/>
              <a:t>helm</a:t>
            </a:r>
            <a:endParaRPr lang="fr-FR" sz="1700" dirty="0"/>
          </a:p>
          <a:p>
            <a:pPr lvl="1"/>
            <a:r>
              <a:rPr lang="fr-FR" sz="1700" dirty="0" err="1"/>
              <a:t>Metrics</a:t>
            </a:r>
            <a:r>
              <a:rPr lang="fr-FR" sz="1700" dirty="0"/>
              <a:t>-server</a:t>
            </a:r>
          </a:p>
          <a:p>
            <a:pPr lvl="1"/>
            <a:r>
              <a:rPr lang="fr-FR" sz="1700" dirty="0">
                <a:solidFill>
                  <a:schemeClr val="accent1">
                    <a:lumMod val="75000"/>
                  </a:schemeClr>
                </a:solidFill>
              </a:rPr>
              <a:t>Mini-projet : déployez un site </a:t>
            </a:r>
            <a:r>
              <a:rPr lang="fr-FR" sz="1700" dirty="0" err="1">
                <a:solidFill>
                  <a:schemeClr val="accent1">
                    <a:lumMod val="75000"/>
                  </a:schemeClr>
                </a:solidFill>
              </a:rPr>
              <a:t>wordpress</a:t>
            </a:r>
            <a:endParaRPr lang="fr-FR" sz="1700" dirty="0">
              <a:solidFill>
                <a:schemeClr val="accent1">
                  <a:lumMod val="75000"/>
                </a:schemeClr>
              </a:solidFill>
            </a:endParaRPr>
          </a:p>
          <a:p>
            <a:pPr lvl="1"/>
            <a:r>
              <a:rPr lang="fr-FR" sz="1700" dirty="0"/>
              <a:t>Synthèse de la formation</a:t>
            </a:r>
          </a:p>
          <a:p>
            <a:endParaRPr lang="en-US" sz="1700" dirty="0"/>
          </a:p>
        </p:txBody>
      </p:sp>
      <p:sp>
        <p:nvSpPr>
          <p:cNvPr id="5" name="Espace réservé du pied de page 4">
            <a:extLst>
              <a:ext uri="{FF2B5EF4-FFF2-40B4-BE49-F238E27FC236}">
                <a16:creationId xmlns:a16="http://schemas.microsoft.com/office/drawing/2014/main" id="{0C3A94C6-6494-49AA-B0C5-A5A24265608F}"/>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Kubernetes les bases | Eazytraining</a:t>
            </a:r>
          </a:p>
        </p:txBody>
      </p:sp>
      <p:sp>
        <p:nvSpPr>
          <p:cNvPr id="4" name="Espace réservé de la date 3">
            <a:extLst>
              <a:ext uri="{FF2B5EF4-FFF2-40B4-BE49-F238E27FC236}">
                <a16:creationId xmlns:a16="http://schemas.microsoft.com/office/drawing/2014/main" id="{C5A10988-C853-4B08-9E9C-5EC255318B11}"/>
              </a:ext>
            </a:extLst>
          </p:cNvPr>
          <p:cNvSpPr>
            <a:spLocks noGrp="1"/>
          </p:cNvSpPr>
          <p:nvPr>
            <p:ph type="dt" sz="half" idx="10"/>
          </p:nvPr>
        </p:nvSpPr>
        <p:spPr>
          <a:xfrm>
            <a:off x="6973342" y="6356350"/>
            <a:ext cx="2743200" cy="365125"/>
          </a:xfrm>
        </p:spPr>
        <p:txBody>
          <a:bodyPr>
            <a:normAutofit/>
          </a:bodyPr>
          <a:lstStyle/>
          <a:p>
            <a:pPr algn="r">
              <a:spcAft>
                <a:spcPts val="600"/>
              </a:spcAft>
            </a:pPr>
            <a:fld id="{CD5C970F-AD03-4AC3-A97D-F276EF752C87}" type="datetime1">
              <a:rPr lang="en-US" sz="1050">
                <a:solidFill>
                  <a:schemeClr val="tx1">
                    <a:lumMod val="75000"/>
                    <a:lumOff val="25000"/>
                  </a:schemeClr>
                </a:solidFill>
              </a:rPr>
              <a:pPr algn="r">
                <a:spcAft>
                  <a:spcPts val="600"/>
                </a:spcAft>
              </a:pPr>
              <a:t>8/16/2022</a:t>
            </a:fld>
            <a:endParaRPr lang="en-US" sz="1050">
              <a:solidFill>
                <a:schemeClr val="tx1">
                  <a:lumMod val="75000"/>
                  <a:lumOff val="25000"/>
                </a:schemeClr>
              </a:solidFill>
            </a:endParaRPr>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7E8D6670-D493-49E0-A890-A1F07B094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6" name="Espace réservé du numéro de diapositive 5">
            <a:extLst>
              <a:ext uri="{FF2B5EF4-FFF2-40B4-BE49-F238E27FC236}">
                <a16:creationId xmlns:a16="http://schemas.microsoft.com/office/drawing/2014/main" id="{6C38FF9C-EA51-4528-B4E2-EF2644A8ACE9}"/>
              </a:ext>
            </a:extLst>
          </p:cNvPr>
          <p:cNvSpPr>
            <a:spLocks noGrp="1"/>
          </p:cNvSpPr>
          <p:nvPr>
            <p:ph type="sldNum" sz="quarter" idx="12"/>
          </p:nvPr>
        </p:nvSpPr>
        <p:spPr>
          <a:xfrm>
            <a:off x="10341428" y="6356350"/>
            <a:ext cx="1012371" cy="365125"/>
          </a:xfrm>
        </p:spPr>
        <p:txBody>
          <a:bodyPr>
            <a:normAutofit/>
          </a:bodyPr>
          <a:lstStyle/>
          <a:p>
            <a:pPr>
              <a:spcAft>
                <a:spcPts val="600"/>
              </a:spcAft>
            </a:pPr>
            <a:fld id="{B2DC25EE-239B-4C5F-AAD1-255A7D5F1EE2}" type="slidenum">
              <a:rPr lang="en-US">
                <a:solidFill>
                  <a:srgbClr val="FFFFFF"/>
                </a:solidFill>
              </a:rPr>
              <a:pPr>
                <a:spcAft>
                  <a:spcPts val="600"/>
                </a:spcAft>
              </a:pPr>
              <a:t>61</a:t>
            </a:fld>
            <a:endParaRPr lang="en-US">
              <a:solidFill>
                <a:srgbClr val="FFFFFF"/>
              </a:solidFill>
            </a:endParaRPr>
          </a:p>
        </p:txBody>
      </p:sp>
    </p:spTree>
    <p:extLst>
      <p:ext uri="{BB962C8B-B14F-4D97-AF65-F5344CB8AC3E}">
        <p14:creationId xmlns:p14="http://schemas.microsoft.com/office/powerpoint/2010/main" val="1490540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6B434-0440-4CB3-9CE4-5BCA96CC21AA}"/>
              </a:ext>
            </a:extLst>
          </p:cNvPr>
          <p:cNvSpPr>
            <a:spLocks noGrp="1"/>
          </p:cNvSpPr>
          <p:nvPr>
            <p:ph type="title"/>
          </p:nvPr>
        </p:nvSpPr>
        <p:spPr>
          <a:xfrm>
            <a:off x="838200" y="365125"/>
            <a:ext cx="10515600" cy="1325563"/>
          </a:xfrm>
        </p:spPr>
        <p:txBody>
          <a:bodyPr>
            <a:normAutofit/>
          </a:bodyPr>
          <a:lstStyle/>
          <a:p>
            <a:r>
              <a:rPr lang="fr-FR" sz="4200"/>
              <a:t>Mini-projet: Déployez Wordpress à l’aide de manifests (et non par helm </a:t>
            </a:r>
            <a:r>
              <a:rPr lang="fr-FR" sz="4200">
                <a:sym typeface="Wingdings" panose="05000000000000000000" pitchFamily="2" charset="2"/>
              </a:rPr>
              <a:t> </a:t>
            </a:r>
            <a:r>
              <a:rPr lang="fr-FR" sz="4200"/>
              <a:t>)</a:t>
            </a:r>
            <a:endParaRPr lang="en-US" sz="420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472A7B-28CE-4596-974E-409CC511B197}"/>
              </a:ext>
            </a:extLst>
          </p:cNvPr>
          <p:cNvSpPr>
            <a:spLocks noGrp="1"/>
          </p:cNvSpPr>
          <p:nvPr>
            <p:ph idx="1"/>
          </p:nvPr>
        </p:nvSpPr>
        <p:spPr>
          <a:xfrm>
            <a:off x="838200" y="1929384"/>
            <a:ext cx="10515600" cy="4251960"/>
          </a:xfrm>
        </p:spPr>
        <p:txBody>
          <a:bodyPr>
            <a:normAutofit/>
          </a:bodyPr>
          <a:lstStyle/>
          <a:p>
            <a:r>
              <a:rPr lang="fr-FR" sz="1900"/>
              <a:t>Déployez wordpress en suivant les étapes suivantes</a:t>
            </a:r>
          </a:p>
          <a:p>
            <a:pPr lvl="1"/>
            <a:r>
              <a:rPr lang="fr-FR" sz="1900"/>
              <a:t>Créez un deployment mysql avec un seul replicat</a:t>
            </a:r>
          </a:p>
          <a:p>
            <a:pPr lvl="1"/>
            <a:r>
              <a:rPr lang="fr-FR" sz="1900"/>
              <a:t>Créez un service de type clusterIP pour exposer vos pods mysql</a:t>
            </a:r>
          </a:p>
          <a:p>
            <a:pPr lvl="1"/>
            <a:r>
              <a:rPr lang="fr-FR" sz="1900"/>
              <a:t>Créez un deployment wordpress avec les bonnes variables d’environnement pour se connecter à la base de données mysql</a:t>
            </a:r>
          </a:p>
          <a:p>
            <a:pPr lvl="1"/>
            <a:r>
              <a:rPr lang="fr-FR" sz="1900"/>
              <a:t>Votre deployment devra stocker les données de wordpress sur un volme mounté dans le /data de votre nœud </a:t>
            </a:r>
          </a:p>
          <a:p>
            <a:pPr lvl="1"/>
            <a:r>
              <a:rPr lang="fr-FR" sz="1900"/>
              <a:t>Créez un service de type nodeport pour exposer le frontend wordpress</a:t>
            </a:r>
          </a:p>
          <a:p>
            <a:r>
              <a:rPr lang="fr-FR" sz="1900"/>
              <a:t>Nous vous conseillons d’utiliser les manifests pour réaliser cet exercice</a:t>
            </a:r>
          </a:p>
          <a:p>
            <a:r>
              <a:rPr lang="fr-FR" sz="1900"/>
              <a:t>Grâce à ce travail vous comprendrez mieux comment les fichiers contenu dans le chart wordpress</a:t>
            </a:r>
          </a:p>
          <a:p>
            <a:r>
              <a:rPr lang="fr-FR" sz="1900"/>
              <a:t>A la fin de votre travail, poussez vos manifests sur github et envoyez nous le lien de votre repo à </a:t>
            </a:r>
            <a:r>
              <a:rPr lang="fr-FR" sz="1900">
                <a:hlinkClick r:id="rId2"/>
              </a:rPr>
              <a:t>eazytrainingfr@gmail.com</a:t>
            </a:r>
            <a:r>
              <a:rPr lang="fr-FR" sz="1900"/>
              <a:t> et nous vous dirons si votre solution respecte les bonnes pratiques et si votre solution bonne. Nous vous proposerons aussi notre solution/</a:t>
            </a:r>
            <a:endParaRPr lang="en-US" sz="1900"/>
          </a:p>
          <a:p>
            <a:endParaRPr lang="fr-FR" sz="1900"/>
          </a:p>
        </p:txBody>
      </p:sp>
      <p:sp>
        <p:nvSpPr>
          <p:cNvPr id="6" name="Espace réservé du pied de page 4">
            <a:extLst>
              <a:ext uri="{FF2B5EF4-FFF2-40B4-BE49-F238E27FC236}">
                <a16:creationId xmlns:a16="http://schemas.microsoft.com/office/drawing/2014/main" id="{995A3375-A8FB-334B-D70E-9F1884C211B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5" name="Espace réservé du numéro de diapositive 4">
            <a:extLst>
              <a:ext uri="{FF2B5EF4-FFF2-40B4-BE49-F238E27FC236}">
                <a16:creationId xmlns:a16="http://schemas.microsoft.com/office/drawing/2014/main" id="{4958795E-C293-463B-A122-07B7F03E1C47}"/>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62</a:t>
            </a:fld>
            <a:endParaRPr lang="en-US"/>
          </a:p>
        </p:txBody>
      </p:sp>
    </p:spTree>
    <p:extLst>
      <p:ext uri="{BB962C8B-B14F-4D97-AF65-F5344CB8AC3E}">
        <p14:creationId xmlns:p14="http://schemas.microsoft.com/office/powerpoint/2010/main" val="37956276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5153958-3569-116B-22A1-A2ECCE45777B}"/>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a:r>
              <a:rPr lang="en-US" sz="4200" kern="1200">
                <a:solidFill>
                  <a:srgbClr val="FFFFFF"/>
                </a:solidFill>
                <a:latin typeface="+mj-lt"/>
                <a:ea typeface="+mj-ea"/>
                <a:cs typeface="+mj-cs"/>
              </a:rPr>
              <a:t>Merci pour votre attention !</a:t>
            </a:r>
            <a:br>
              <a:rPr lang="en-US" sz="4200" kern="1200">
                <a:solidFill>
                  <a:srgbClr val="FFFFFF"/>
                </a:solidFill>
                <a:latin typeface="+mj-lt"/>
                <a:ea typeface="+mj-ea"/>
                <a:cs typeface="+mj-cs"/>
              </a:rPr>
            </a:br>
            <a:r>
              <a:rPr lang="en-US" sz="4200" kern="1200">
                <a:solidFill>
                  <a:srgbClr val="FFFFFF"/>
                </a:solidFill>
                <a:latin typeface="+mj-lt"/>
                <a:ea typeface="+mj-ea"/>
                <a:cs typeface="+mj-cs"/>
              </a:rPr>
              <a:t> À bientôt sur EAZYTraining</a:t>
            </a:r>
            <a:br>
              <a:rPr lang="en-US" sz="4200" kern="1200">
                <a:solidFill>
                  <a:srgbClr val="FFFFFF"/>
                </a:solidFill>
                <a:latin typeface="+mj-lt"/>
                <a:ea typeface="+mj-ea"/>
                <a:cs typeface="+mj-cs"/>
              </a:rPr>
            </a:br>
            <a:endParaRPr lang="en-US" sz="4200" kern="1200">
              <a:solidFill>
                <a:srgbClr val="FFFFFF"/>
              </a:solidFill>
              <a:latin typeface="+mj-lt"/>
              <a:ea typeface="+mj-ea"/>
              <a:cs typeface="+mj-cs"/>
            </a:endParaRPr>
          </a:p>
        </p:txBody>
      </p:sp>
      <p:cxnSp>
        <p:nvCxnSpPr>
          <p:cNvPr id="22" name="Straight Connector 21">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Smiling Face with No Fill">
            <a:extLst>
              <a:ext uri="{FF2B5EF4-FFF2-40B4-BE49-F238E27FC236}">
                <a16:creationId xmlns:a16="http://schemas.microsoft.com/office/drawing/2014/main" id="{DBEBAB0F-0AFC-CABE-1F9B-6E637713AE02}"/>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699753"/>
            <a:ext cx="5459470" cy="5459470"/>
          </a:xfrm>
          <a:prstGeom prst="rect">
            <a:avLst/>
          </a:prstGeom>
        </p:spPr>
      </p:pic>
      <p:sp>
        <p:nvSpPr>
          <p:cNvPr id="4" name="Espace réservé de la date 3">
            <a:extLst>
              <a:ext uri="{FF2B5EF4-FFF2-40B4-BE49-F238E27FC236}">
                <a16:creationId xmlns:a16="http://schemas.microsoft.com/office/drawing/2014/main" id="{05CF5D11-A52A-FCD5-26E4-BF447B2AF00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FB8B6D91-2F44-4A2F-9473-BD72689DA6E4}" type="datetime1">
              <a:rPr lang="en-US">
                <a:solidFill>
                  <a:srgbClr val="FFFFFF"/>
                </a:solidFill>
              </a:rPr>
              <a:pPr defTabSz="914400">
                <a:spcAft>
                  <a:spcPts val="600"/>
                </a:spcAft>
              </a:pPr>
              <a:t>8/16/2022</a:t>
            </a:fld>
            <a:endParaRPr lang="en-US">
              <a:solidFill>
                <a:srgbClr val="FFFFFF"/>
              </a:solidFill>
            </a:endParaRPr>
          </a:p>
        </p:txBody>
      </p:sp>
      <p:sp>
        <p:nvSpPr>
          <p:cNvPr id="5" name="Espace réservé du pied de page 4">
            <a:extLst>
              <a:ext uri="{FF2B5EF4-FFF2-40B4-BE49-F238E27FC236}">
                <a16:creationId xmlns:a16="http://schemas.microsoft.com/office/drawing/2014/main" id="{FE81CB67-43CD-68ED-0E10-BBD9D4F876E2}"/>
              </a:ext>
            </a:extLst>
          </p:cNvPr>
          <p:cNvSpPr>
            <a:spLocks noGrp="1"/>
          </p:cNvSpPr>
          <p:nvPr>
            <p:ph type="ftr" sz="quarter" idx="11"/>
          </p:nvPr>
        </p:nvSpPr>
        <p:spPr>
          <a:xfrm>
            <a:off x="6094362" y="6356350"/>
            <a:ext cx="4281671"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mn-lt"/>
                <a:ea typeface="+mn-ea"/>
                <a:cs typeface="+mn-cs"/>
              </a:rPr>
              <a:t>Kubernetes les bases | Eazytraining</a:t>
            </a:r>
          </a:p>
        </p:txBody>
      </p:sp>
      <p:sp>
        <p:nvSpPr>
          <p:cNvPr id="6" name="Espace réservé du numéro de diapositive 5">
            <a:extLst>
              <a:ext uri="{FF2B5EF4-FFF2-40B4-BE49-F238E27FC236}">
                <a16:creationId xmlns:a16="http://schemas.microsoft.com/office/drawing/2014/main" id="{40684725-1220-4636-7431-4A96B5DE137F}"/>
              </a:ext>
            </a:extLst>
          </p:cNvPr>
          <p:cNvSpPr>
            <a:spLocks noGrp="1"/>
          </p:cNvSpPr>
          <p:nvPr>
            <p:ph type="sldNum" sz="quarter" idx="12"/>
          </p:nvPr>
        </p:nvSpPr>
        <p:spPr>
          <a:xfrm>
            <a:off x="10491536" y="6356350"/>
            <a:ext cx="862263"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63</a:t>
            </a:fld>
            <a:endParaRPr lang="en-US"/>
          </a:p>
        </p:txBody>
      </p:sp>
    </p:spTree>
    <p:extLst>
      <p:ext uri="{BB962C8B-B14F-4D97-AF65-F5344CB8AC3E}">
        <p14:creationId xmlns:p14="http://schemas.microsoft.com/office/powerpoint/2010/main" val="2972118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8C5D-1A83-446E-B3B3-441007A37FD6}"/>
              </a:ext>
            </a:extLst>
          </p:cNvPr>
          <p:cNvSpPr>
            <a:spLocks noGrp="1"/>
          </p:cNvSpPr>
          <p:nvPr>
            <p:ph type="title"/>
          </p:nvPr>
        </p:nvSpPr>
        <p:spPr>
          <a:xfrm>
            <a:off x="371094" y="1161288"/>
            <a:ext cx="3438144" cy="1124712"/>
          </a:xfrm>
        </p:spPr>
        <p:txBody>
          <a:bodyPr anchor="b">
            <a:normAutofit/>
          </a:bodyPr>
          <a:lstStyle/>
          <a:p>
            <a:r>
              <a:rPr lang="fr-FR" sz="3400" dirty="0"/>
              <a:t>Rappel : Les conteneurs</a:t>
            </a:r>
            <a:endParaRPr lang="en-US" sz="3400" dirty="0"/>
          </a:p>
        </p:txBody>
      </p:sp>
      <p:sp>
        <p:nvSpPr>
          <p:cNvPr id="4120" name="Content Placeholder 4101">
            <a:extLst>
              <a:ext uri="{FF2B5EF4-FFF2-40B4-BE49-F238E27FC236}">
                <a16:creationId xmlns:a16="http://schemas.microsoft.com/office/drawing/2014/main" id="{36F2EF1A-1925-4095-B205-8566EADEA46F}"/>
              </a:ext>
            </a:extLst>
          </p:cNvPr>
          <p:cNvSpPr>
            <a:spLocks noGrp="1"/>
          </p:cNvSpPr>
          <p:nvPr>
            <p:ph idx="1"/>
          </p:nvPr>
        </p:nvSpPr>
        <p:spPr>
          <a:xfrm>
            <a:off x="371093" y="2718054"/>
            <a:ext cx="3635199" cy="3207258"/>
          </a:xfrm>
        </p:spPr>
        <p:txBody>
          <a:bodyPr anchor="t">
            <a:normAutofit fontScale="92500" lnSpcReduction="20000"/>
          </a:bodyPr>
          <a:lstStyle/>
          <a:p>
            <a:pPr marL="380365" indent="-380365" algn="just">
              <a:lnSpc>
                <a:spcPct val="100000"/>
              </a:lnSpc>
            </a:pPr>
            <a:r>
              <a:rPr lang="fr-FR" sz="1400" dirty="0"/>
              <a:t>Un conteneur n’est pas modifiable, c’est un ensemble de processus système </a:t>
            </a:r>
            <a:r>
              <a:rPr lang="fr-FR" sz="1400" b="1" dirty="0"/>
              <a:t>cloisonnées</a:t>
            </a:r>
          </a:p>
          <a:p>
            <a:pPr marL="380365" indent="-380365" algn="just">
              <a:lnSpc>
                <a:spcPct val="100000"/>
              </a:lnSpc>
            </a:pPr>
            <a:r>
              <a:rPr lang="fr-FR" sz="1400" dirty="0"/>
              <a:t>Un conteneur ne reboot pas</a:t>
            </a:r>
            <a:endParaRPr lang="fr-FR" sz="1400" dirty="0">
              <a:cs typeface="Calibri" panose="020F0502020204030204"/>
            </a:endParaRPr>
          </a:p>
          <a:p>
            <a:pPr marL="380365" indent="-380365" algn="just">
              <a:lnSpc>
                <a:spcPct val="100000"/>
              </a:lnSpc>
            </a:pPr>
            <a:r>
              <a:rPr lang="fr-FR" sz="1400" dirty="0"/>
              <a:t>Un conteneur aura toujours le même comportement quel que soit l'hôte d’exécution</a:t>
            </a:r>
          </a:p>
          <a:p>
            <a:pPr marL="380365" indent="-380365" algn="just">
              <a:lnSpc>
                <a:spcPct val="100000"/>
              </a:lnSpc>
            </a:pPr>
            <a:r>
              <a:rPr lang="fr-FR" sz="1400" dirty="0"/>
              <a:t>Se pose les questions suivantes :</a:t>
            </a:r>
          </a:p>
          <a:p>
            <a:pPr marL="837565" lvl="1" indent="-380365" algn="just">
              <a:lnSpc>
                <a:spcPct val="100000"/>
              </a:lnSpc>
            </a:pPr>
            <a:r>
              <a:rPr lang="fr-FR" sz="1400" dirty="0" err="1"/>
              <a:t>Scalabilité</a:t>
            </a:r>
            <a:r>
              <a:rPr lang="fr-FR" sz="1400" dirty="0"/>
              <a:t> à grande échelle ?</a:t>
            </a:r>
          </a:p>
          <a:p>
            <a:pPr marL="837565" lvl="1" indent="-380365" algn="just">
              <a:lnSpc>
                <a:spcPct val="100000"/>
              </a:lnSpc>
            </a:pPr>
            <a:r>
              <a:rPr lang="fr-FR" sz="1400" dirty="0" err="1"/>
              <a:t>Loabalancing</a:t>
            </a:r>
            <a:r>
              <a:rPr lang="fr-FR" sz="1400" dirty="0"/>
              <a:t> ?</a:t>
            </a:r>
          </a:p>
          <a:p>
            <a:pPr marL="837565" lvl="1" indent="-380365" algn="just">
              <a:lnSpc>
                <a:spcPct val="100000"/>
              </a:lnSpc>
            </a:pPr>
            <a:r>
              <a:rPr lang="fr-FR" sz="1400" dirty="0"/>
              <a:t>Automatisation de gestes de production ?</a:t>
            </a:r>
          </a:p>
          <a:p>
            <a:pPr marL="837565" lvl="1" indent="-380365" algn="just">
              <a:lnSpc>
                <a:spcPct val="100000"/>
              </a:lnSpc>
            </a:pPr>
            <a:r>
              <a:rPr lang="fr-FR" sz="1400" dirty="0"/>
              <a:t>La gestion du cycle de vie ?</a:t>
            </a:r>
          </a:p>
          <a:p>
            <a:pPr marL="837565" lvl="1" indent="-380365" algn="just">
              <a:lnSpc>
                <a:spcPct val="100000"/>
              </a:lnSpc>
            </a:pPr>
            <a:r>
              <a:rPr lang="fr-FR" sz="1400" dirty="0"/>
              <a:t>Les logs ?</a:t>
            </a:r>
          </a:p>
          <a:p>
            <a:pPr marL="837565" lvl="1" indent="-380365" algn="just">
              <a:lnSpc>
                <a:spcPct val="100000"/>
              </a:lnSpc>
            </a:pPr>
            <a:r>
              <a:rPr lang="fr-FR" sz="1400" dirty="0"/>
              <a:t>….</a:t>
            </a:r>
          </a:p>
          <a:p>
            <a:pPr marL="837565" lvl="1" indent="-380365" algn="just">
              <a:lnSpc>
                <a:spcPct val="100000"/>
              </a:lnSpc>
            </a:pPr>
            <a:endParaRPr lang="fr-FR" sz="1400" dirty="0"/>
          </a:p>
        </p:txBody>
      </p:sp>
      <p:sp>
        <p:nvSpPr>
          <p:cNvPr id="3" name="Espace réservé de la date 2">
            <a:extLst>
              <a:ext uri="{FF2B5EF4-FFF2-40B4-BE49-F238E27FC236}">
                <a16:creationId xmlns:a16="http://schemas.microsoft.com/office/drawing/2014/main" id="{7FDDB8F0-9DED-4AD5-BB64-218DA19EE114}"/>
              </a:ext>
            </a:extLst>
          </p:cNvPr>
          <p:cNvSpPr>
            <a:spLocks noGrp="1"/>
          </p:cNvSpPr>
          <p:nvPr>
            <p:ph type="dt" sz="half" idx="10"/>
          </p:nvPr>
        </p:nvSpPr>
        <p:spPr/>
        <p:txBody>
          <a:bodyPr/>
          <a:lstStyle/>
          <a:p>
            <a:fld id="{C9F2A9DE-C61E-4700-A549-967349DF6098}" type="datetime1">
              <a:rPr lang="en-US" smtClean="0"/>
              <a:t>8/16/2022</a:t>
            </a:fld>
            <a:endParaRPr lang="en-US"/>
          </a:p>
        </p:txBody>
      </p:sp>
      <p:sp>
        <p:nvSpPr>
          <p:cNvPr id="4" name="Espace réservé du pied de page 3">
            <a:extLst>
              <a:ext uri="{FF2B5EF4-FFF2-40B4-BE49-F238E27FC236}">
                <a16:creationId xmlns:a16="http://schemas.microsoft.com/office/drawing/2014/main" id="{97018E02-7FE7-477A-AFE2-5DBC3B150628}"/>
              </a:ext>
            </a:extLst>
          </p:cNvPr>
          <p:cNvSpPr>
            <a:spLocks noGrp="1"/>
          </p:cNvSpPr>
          <p:nvPr>
            <p:ph type="ftr" sz="quarter" idx="11"/>
          </p:nvPr>
        </p:nvSpPr>
        <p:spPr/>
        <p:txBody>
          <a:bodyPr/>
          <a:lstStyle/>
          <a:p>
            <a:r>
              <a:rPr lang="en-US"/>
              <a:t>Kubernetes les bases | Eazytraining</a:t>
            </a:r>
          </a:p>
        </p:txBody>
      </p:sp>
      <p:sp>
        <p:nvSpPr>
          <p:cNvPr id="5" name="Espace réservé du numéro de diapositive 4">
            <a:extLst>
              <a:ext uri="{FF2B5EF4-FFF2-40B4-BE49-F238E27FC236}">
                <a16:creationId xmlns:a16="http://schemas.microsoft.com/office/drawing/2014/main" id="{B235E7A1-68A5-4AB2-9975-60C2A4E7ED14}"/>
              </a:ext>
            </a:extLst>
          </p:cNvPr>
          <p:cNvSpPr>
            <a:spLocks noGrp="1"/>
          </p:cNvSpPr>
          <p:nvPr>
            <p:ph type="sldNum" sz="quarter" idx="12"/>
          </p:nvPr>
        </p:nvSpPr>
        <p:spPr/>
        <p:txBody>
          <a:bodyPr/>
          <a:lstStyle/>
          <a:p>
            <a:fld id="{B2DC25EE-239B-4C5F-AAD1-255A7D5F1EE2}" type="slidenum">
              <a:rPr lang="en-US" smtClean="0"/>
              <a:t>7</a:t>
            </a:fld>
            <a:endParaRPr lang="en-US"/>
          </a:p>
        </p:txBody>
      </p:sp>
      <p:sp>
        <p:nvSpPr>
          <p:cNvPr id="9" name="Ellipse 8">
            <a:extLst>
              <a:ext uri="{FF2B5EF4-FFF2-40B4-BE49-F238E27FC236}">
                <a16:creationId xmlns:a16="http://schemas.microsoft.com/office/drawing/2014/main" id="{B7892566-EDF4-FF44-B5CA-08BBF7192661}"/>
              </a:ext>
            </a:extLst>
          </p:cNvPr>
          <p:cNvSpPr/>
          <p:nvPr/>
        </p:nvSpPr>
        <p:spPr>
          <a:xfrm>
            <a:off x="10298903" y="1426878"/>
            <a:ext cx="685800" cy="68580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sz="1350" b="1">
                <a:solidFill>
                  <a:srgbClr val="0432FF"/>
                </a:solidFill>
              </a:rPr>
              <a:t>JAVA</a:t>
            </a:r>
          </a:p>
        </p:txBody>
      </p:sp>
      <p:sp>
        <p:nvSpPr>
          <p:cNvPr id="10" name="Cube 9">
            <a:extLst>
              <a:ext uri="{FF2B5EF4-FFF2-40B4-BE49-F238E27FC236}">
                <a16:creationId xmlns:a16="http://schemas.microsoft.com/office/drawing/2014/main" id="{1143ADAE-699F-F642-9BDD-A9E867FDA343}"/>
              </a:ext>
            </a:extLst>
          </p:cNvPr>
          <p:cNvSpPr/>
          <p:nvPr/>
        </p:nvSpPr>
        <p:spPr>
          <a:xfrm>
            <a:off x="10337242" y="4538294"/>
            <a:ext cx="689521" cy="576218"/>
          </a:xfrm>
          <a:prstGeom prst="cube">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a:t>JS</a:t>
            </a:r>
          </a:p>
        </p:txBody>
      </p:sp>
      <p:sp>
        <p:nvSpPr>
          <p:cNvPr id="11" name="Cylindre 10">
            <a:extLst>
              <a:ext uri="{FF2B5EF4-FFF2-40B4-BE49-F238E27FC236}">
                <a16:creationId xmlns:a16="http://schemas.microsoft.com/office/drawing/2014/main" id="{775B159C-2B4A-E94A-90BA-8F58388F72B5}"/>
              </a:ext>
            </a:extLst>
          </p:cNvPr>
          <p:cNvSpPr/>
          <p:nvPr/>
        </p:nvSpPr>
        <p:spPr>
          <a:xfrm>
            <a:off x="10313339" y="3034782"/>
            <a:ext cx="669650" cy="589206"/>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t>PYTHON</a:t>
            </a:r>
          </a:p>
        </p:txBody>
      </p:sp>
      <p:sp>
        <p:nvSpPr>
          <p:cNvPr id="12" name="Cube 11">
            <a:extLst>
              <a:ext uri="{FF2B5EF4-FFF2-40B4-BE49-F238E27FC236}">
                <a16:creationId xmlns:a16="http://schemas.microsoft.com/office/drawing/2014/main" id="{89711460-3C6C-EA4F-89F2-66FFC58F8B31}"/>
              </a:ext>
            </a:extLst>
          </p:cNvPr>
          <p:cNvSpPr/>
          <p:nvPr/>
        </p:nvSpPr>
        <p:spPr>
          <a:xfrm>
            <a:off x="7287885" y="4362908"/>
            <a:ext cx="912114" cy="912114"/>
          </a:xfrm>
          <a:prstGeom prst="cube">
            <a:avLst/>
          </a:prstGeom>
          <a:solidFill>
            <a:srgbClr val="0432FF">
              <a:alpha val="19000"/>
            </a:srgbClr>
          </a:solid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 name="Cube 12">
            <a:extLst>
              <a:ext uri="{FF2B5EF4-FFF2-40B4-BE49-F238E27FC236}">
                <a16:creationId xmlns:a16="http://schemas.microsoft.com/office/drawing/2014/main" id="{E321E4D9-C252-1146-8DED-FC8A3DF7A7CE}"/>
              </a:ext>
            </a:extLst>
          </p:cNvPr>
          <p:cNvSpPr/>
          <p:nvPr/>
        </p:nvSpPr>
        <p:spPr>
          <a:xfrm>
            <a:off x="7310916" y="1313721"/>
            <a:ext cx="912114" cy="912114"/>
          </a:xfrm>
          <a:prstGeom prst="cube">
            <a:avLst/>
          </a:prstGeom>
          <a:solidFill>
            <a:srgbClr val="0432FF">
              <a:alpha val="19000"/>
            </a:srgbClr>
          </a:solid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 name="Cube 13">
            <a:extLst>
              <a:ext uri="{FF2B5EF4-FFF2-40B4-BE49-F238E27FC236}">
                <a16:creationId xmlns:a16="http://schemas.microsoft.com/office/drawing/2014/main" id="{ED4DEAB5-D84D-3B48-B78A-AE4161C620E8}"/>
              </a:ext>
            </a:extLst>
          </p:cNvPr>
          <p:cNvSpPr/>
          <p:nvPr/>
        </p:nvSpPr>
        <p:spPr>
          <a:xfrm>
            <a:off x="4793008" y="4538294"/>
            <a:ext cx="689521" cy="576218"/>
          </a:xfrm>
          <a:prstGeom prst="cube">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a:t>JS</a:t>
            </a:r>
          </a:p>
        </p:txBody>
      </p:sp>
      <p:sp>
        <p:nvSpPr>
          <p:cNvPr id="15" name="Ellipse 14">
            <a:extLst>
              <a:ext uri="{FF2B5EF4-FFF2-40B4-BE49-F238E27FC236}">
                <a16:creationId xmlns:a16="http://schemas.microsoft.com/office/drawing/2014/main" id="{6D14B31F-826B-3049-AECC-C5EC303B660C}"/>
              </a:ext>
            </a:extLst>
          </p:cNvPr>
          <p:cNvSpPr/>
          <p:nvPr/>
        </p:nvSpPr>
        <p:spPr>
          <a:xfrm>
            <a:off x="4701357" y="1469552"/>
            <a:ext cx="685800" cy="68580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sz="1100" b="1" dirty="0">
                <a:solidFill>
                  <a:srgbClr val="0432FF"/>
                </a:solidFill>
              </a:rPr>
              <a:t>JAVA</a:t>
            </a:r>
          </a:p>
        </p:txBody>
      </p:sp>
      <p:sp>
        <p:nvSpPr>
          <p:cNvPr id="16" name="Cylindre 15">
            <a:extLst>
              <a:ext uri="{FF2B5EF4-FFF2-40B4-BE49-F238E27FC236}">
                <a16:creationId xmlns:a16="http://schemas.microsoft.com/office/drawing/2014/main" id="{498D4023-2D48-3744-AC1D-E1C4CF67E11F}"/>
              </a:ext>
            </a:extLst>
          </p:cNvPr>
          <p:cNvSpPr/>
          <p:nvPr/>
        </p:nvSpPr>
        <p:spPr>
          <a:xfrm>
            <a:off x="4769105" y="3034782"/>
            <a:ext cx="669650" cy="589206"/>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t>PYTHON</a:t>
            </a:r>
          </a:p>
        </p:txBody>
      </p:sp>
      <p:sp>
        <p:nvSpPr>
          <p:cNvPr id="17" name="Cube 16">
            <a:extLst>
              <a:ext uri="{FF2B5EF4-FFF2-40B4-BE49-F238E27FC236}">
                <a16:creationId xmlns:a16="http://schemas.microsoft.com/office/drawing/2014/main" id="{42F97A9F-EE9A-484A-922F-86E2DE80B5FB}"/>
              </a:ext>
            </a:extLst>
          </p:cNvPr>
          <p:cNvSpPr/>
          <p:nvPr/>
        </p:nvSpPr>
        <p:spPr>
          <a:xfrm>
            <a:off x="7310916" y="2781111"/>
            <a:ext cx="912114" cy="912114"/>
          </a:xfrm>
          <a:prstGeom prst="cube">
            <a:avLst/>
          </a:prstGeom>
          <a:solidFill>
            <a:srgbClr val="0432FF">
              <a:alpha val="19000"/>
            </a:srgbClr>
          </a:solid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 name="ZoneTexte 17">
            <a:extLst>
              <a:ext uri="{FF2B5EF4-FFF2-40B4-BE49-F238E27FC236}">
                <a16:creationId xmlns:a16="http://schemas.microsoft.com/office/drawing/2014/main" id="{4F1916B5-1BA0-0243-9277-BEBB8EAFDF62}"/>
              </a:ext>
            </a:extLst>
          </p:cNvPr>
          <p:cNvSpPr txBox="1"/>
          <p:nvPr/>
        </p:nvSpPr>
        <p:spPr>
          <a:xfrm>
            <a:off x="6161459" y="1590813"/>
            <a:ext cx="386644" cy="507831"/>
          </a:xfrm>
          <a:prstGeom prst="rect">
            <a:avLst/>
          </a:prstGeom>
          <a:noFill/>
        </p:spPr>
        <p:txBody>
          <a:bodyPr wrap="none" rtlCol="0">
            <a:spAutoFit/>
          </a:bodyPr>
          <a:lstStyle/>
          <a:p>
            <a:r>
              <a:rPr lang="fr-FR" sz="2700" b="1">
                <a:solidFill>
                  <a:srgbClr val="0432FF"/>
                </a:solidFill>
              </a:rPr>
              <a:t>+</a:t>
            </a:r>
            <a:endParaRPr lang="fr-FR" b="1">
              <a:solidFill>
                <a:srgbClr val="0432FF"/>
              </a:solidFill>
            </a:endParaRPr>
          </a:p>
        </p:txBody>
      </p:sp>
      <p:sp>
        <p:nvSpPr>
          <p:cNvPr id="19" name="ZoneTexte 18">
            <a:extLst>
              <a:ext uri="{FF2B5EF4-FFF2-40B4-BE49-F238E27FC236}">
                <a16:creationId xmlns:a16="http://schemas.microsoft.com/office/drawing/2014/main" id="{19CA6F90-2AC8-EA46-A38F-605B085C9AA9}"/>
              </a:ext>
            </a:extLst>
          </p:cNvPr>
          <p:cNvSpPr txBox="1"/>
          <p:nvPr/>
        </p:nvSpPr>
        <p:spPr>
          <a:xfrm>
            <a:off x="6161459" y="2994794"/>
            <a:ext cx="386644" cy="507831"/>
          </a:xfrm>
          <a:prstGeom prst="rect">
            <a:avLst/>
          </a:prstGeom>
          <a:noFill/>
        </p:spPr>
        <p:txBody>
          <a:bodyPr wrap="none" rtlCol="0">
            <a:spAutoFit/>
          </a:bodyPr>
          <a:lstStyle/>
          <a:p>
            <a:r>
              <a:rPr lang="fr-FR" sz="2700" b="1">
                <a:solidFill>
                  <a:srgbClr val="0432FF"/>
                </a:solidFill>
              </a:rPr>
              <a:t>+</a:t>
            </a:r>
            <a:endParaRPr lang="fr-FR" b="1">
              <a:solidFill>
                <a:srgbClr val="0432FF"/>
              </a:solidFill>
            </a:endParaRPr>
          </a:p>
        </p:txBody>
      </p:sp>
      <p:sp>
        <p:nvSpPr>
          <p:cNvPr id="20" name="ZoneTexte 19">
            <a:extLst>
              <a:ext uri="{FF2B5EF4-FFF2-40B4-BE49-F238E27FC236}">
                <a16:creationId xmlns:a16="http://schemas.microsoft.com/office/drawing/2014/main" id="{10F7F2EF-D4DA-9C42-B7AC-8F7DD75D9E97}"/>
              </a:ext>
            </a:extLst>
          </p:cNvPr>
          <p:cNvSpPr txBox="1"/>
          <p:nvPr/>
        </p:nvSpPr>
        <p:spPr>
          <a:xfrm>
            <a:off x="6169583" y="4584029"/>
            <a:ext cx="386644" cy="507831"/>
          </a:xfrm>
          <a:prstGeom prst="rect">
            <a:avLst/>
          </a:prstGeom>
          <a:noFill/>
        </p:spPr>
        <p:txBody>
          <a:bodyPr wrap="none" rtlCol="0">
            <a:spAutoFit/>
          </a:bodyPr>
          <a:lstStyle/>
          <a:p>
            <a:r>
              <a:rPr lang="fr-FR" sz="2700" b="1">
                <a:solidFill>
                  <a:srgbClr val="0432FF"/>
                </a:solidFill>
              </a:rPr>
              <a:t>+</a:t>
            </a:r>
            <a:endParaRPr lang="fr-FR" b="1">
              <a:solidFill>
                <a:srgbClr val="0432FF"/>
              </a:solidFill>
            </a:endParaRPr>
          </a:p>
        </p:txBody>
      </p:sp>
      <p:sp>
        <p:nvSpPr>
          <p:cNvPr id="21" name="ZoneTexte 20">
            <a:extLst>
              <a:ext uri="{FF2B5EF4-FFF2-40B4-BE49-F238E27FC236}">
                <a16:creationId xmlns:a16="http://schemas.microsoft.com/office/drawing/2014/main" id="{AC55DD78-A074-2D4A-BCD9-2180CED4F4E6}"/>
              </a:ext>
            </a:extLst>
          </p:cNvPr>
          <p:cNvSpPr txBox="1"/>
          <p:nvPr/>
        </p:nvSpPr>
        <p:spPr>
          <a:xfrm>
            <a:off x="9325380" y="1590813"/>
            <a:ext cx="386644" cy="507831"/>
          </a:xfrm>
          <a:prstGeom prst="rect">
            <a:avLst/>
          </a:prstGeom>
          <a:noFill/>
        </p:spPr>
        <p:txBody>
          <a:bodyPr wrap="none" rtlCol="0">
            <a:spAutoFit/>
          </a:bodyPr>
          <a:lstStyle/>
          <a:p>
            <a:r>
              <a:rPr lang="fr-FR" sz="2700" b="1">
                <a:solidFill>
                  <a:srgbClr val="FF0000"/>
                </a:solidFill>
              </a:rPr>
              <a:t>=</a:t>
            </a:r>
            <a:endParaRPr lang="fr-FR" b="1">
              <a:solidFill>
                <a:srgbClr val="FF0000"/>
              </a:solidFill>
            </a:endParaRPr>
          </a:p>
        </p:txBody>
      </p:sp>
      <p:sp>
        <p:nvSpPr>
          <p:cNvPr id="22" name="ZoneTexte 21">
            <a:extLst>
              <a:ext uri="{FF2B5EF4-FFF2-40B4-BE49-F238E27FC236}">
                <a16:creationId xmlns:a16="http://schemas.microsoft.com/office/drawing/2014/main" id="{B2704DEB-2C96-EF42-AE28-B48D3B6E66A0}"/>
              </a:ext>
            </a:extLst>
          </p:cNvPr>
          <p:cNvSpPr txBox="1"/>
          <p:nvPr/>
        </p:nvSpPr>
        <p:spPr>
          <a:xfrm>
            <a:off x="9325380" y="2994794"/>
            <a:ext cx="386644" cy="507831"/>
          </a:xfrm>
          <a:prstGeom prst="rect">
            <a:avLst/>
          </a:prstGeom>
          <a:noFill/>
        </p:spPr>
        <p:txBody>
          <a:bodyPr wrap="none" rtlCol="0">
            <a:spAutoFit/>
          </a:bodyPr>
          <a:lstStyle/>
          <a:p>
            <a:r>
              <a:rPr lang="fr-FR" sz="2700" b="1">
                <a:solidFill>
                  <a:srgbClr val="FF0000"/>
                </a:solidFill>
              </a:rPr>
              <a:t>=</a:t>
            </a:r>
            <a:endParaRPr lang="fr-FR" b="1">
              <a:solidFill>
                <a:srgbClr val="FF0000"/>
              </a:solidFill>
            </a:endParaRPr>
          </a:p>
        </p:txBody>
      </p:sp>
      <p:sp>
        <p:nvSpPr>
          <p:cNvPr id="23" name="ZoneTexte 22">
            <a:extLst>
              <a:ext uri="{FF2B5EF4-FFF2-40B4-BE49-F238E27FC236}">
                <a16:creationId xmlns:a16="http://schemas.microsoft.com/office/drawing/2014/main" id="{B1887985-C31D-554C-B907-04D388365A3E}"/>
              </a:ext>
            </a:extLst>
          </p:cNvPr>
          <p:cNvSpPr txBox="1"/>
          <p:nvPr/>
        </p:nvSpPr>
        <p:spPr>
          <a:xfrm>
            <a:off x="9333504" y="4584029"/>
            <a:ext cx="386644" cy="507831"/>
          </a:xfrm>
          <a:prstGeom prst="rect">
            <a:avLst/>
          </a:prstGeom>
          <a:noFill/>
        </p:spPr>
        <p:txBody>
          <a:bodyPr wrap="none" rtlCol="0">
            <a:spAutoFit/>
          </a:bodyPr>
          <a:lstStyle/>
          <a:p>
            <a:r>
              <a:rPr lang="fr-FR" sz="2700" b="1">
                <a:solidFill>
                  <a:srgbClr val="FF0000"/>
                </a:solidFill>
              </a:rPr>
              <a:t>=</a:t>
            </a:r>
            <a:endParaRPr lang="fr-FR" b="1">
              <a:solidFill>
                <a:srgbClr val="FF0000"/>
              </a:solidFill>
            </a:endParaRPr>
          </a:p>
        </p:txBody>
      </p:sp>
      <p:sp>
        <p:nvSpPr>
          <p:cNvPr id="24" name="Cube 23">
            <a:extLst>
              <a:ext uri="{FF2B5EF4-FFF2-40B4-BE49-F238E27FC236}">
                <a16:creationId xmlns:a16="http://schemas.microsoft.com/office/drawing/2014/main" id="{9B432F87-807D-6140-90A7-392EFEBC3261}"/>
              </a:ext>
            </a:extLst>
          </p:cNvPr>
          <p:cNvSpPr/>
          <p:nvPr/>
        </p:nvSpPr>
        <p:spPr>
          <a:xfrm>
            <a:off x="10223932" y="4319135"/>
            <a:ext cx="912114" cy="912114"/>
          </a:xfrm>
          <a:prstGeom prst="cube">
            <a:avLst/>
          </a:prstGeom>
          <a:solidFill>
            <a:srgbClr val="0432FF">
              <a:alpha val="19000"/>
            </a:srgbClr>
          </a:solid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5" name="Cube 24">
            <a:extLst>
              <a:ext uri="{FF2B5EF4-FFF2-40B4-BE49-F238E27FC236}">
                <a16:creationId xmlns:a16="http://schemas.microsoft.com/office/drawing/2014/main" id="{74B509C9-0978-9C46-B47C-9C0A79ABC871}"/>
              </a:ext>
            </a:extLst>
          </p:cNvPr>
          <p:cNvSpPr/>
          <p:nvPr/>
        </p:nvSpPr>
        <p:spPr>
          <a:xfrm>
            <a:off x="10217781" y="1269948"/>
            <a:ext cx="912114" cy="912114"/>
          </a:xfrm>
          <a:prstGeom prst="cube">
            <a:avLst/>
          </a:prstGeom>
          <a:solidFill>
            <a:srgbClr val="0432FF">
              <a:alpha val="19000"/>
            </a:srgbClr>
          </a:solid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6" name="Cube 25">
            <a:extLst>
              <a:ext uri="{FF2B5EF4-FFF2-40B4-BE49-F238E27FC236}">
                <a16:creationId xmlns:a16="http://schemas.microsoft.com/office/drawing/2014/main" id="{C023A8BF-36DF-BE42-B3A8-049700AD43D0}"/>
              </a:ext>
            </a:extLst>
          </p:cNvPr>
          <p:cNvSpPr/>
          <p:nvPr/>
        </p:nvSpPr>
        <p:spPr>
          <a:xfrm>
            <a:off x="10217781" y="2795703"/>
            <a:ext cx="912114" cy="912114"/>
          </a:xfrm>
          <a:prstGeom prst="cube">
            <a:avLst/>
          </a:prstGeom>
          <a:solidFill>
            <a:srgbClr val="0432FF">
              <a:alpha val="19000"/>
            </a:srgbClr>
          </a:solid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7" name="Cylindre 26">
            <a:extLst>
              <a:ext uri="{FF2B5EF4-FFF2-40B4-BE49-F238E27FC236}">
                <a16:creationId xmlns:a16="http://schemas.microsoft.com/office/drawing/2014/main" id="{E99D4D18-3DED-1E42-8D01-DAAB53ABB9D6}"/>
              </a:ext>
            </a:extLst>
          </p:cNvPr>
          <p:cNvSpPr/>
          <p:nvPr/>
        </p:nvSpPr>
        <p:spPr>
          <a:xfrm>
            <a:off x="4270241" y="2890335"/>
            <a:ext cx="669650" cy="589206"/>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t>PYTHON</a:t>
            </a:r>
          </a:p>
        </p:txBody>
      </p:sp>
      <p:sp>
        <p:nvSpPr>
          <p:cNvPr id="28" name="Cylindre 27">
            <a:extLst>
              <a:ext uri="{FF2B5EF4-FFF2-40B4-BE49-F238E27FC236}">
                <a16:creationId xmlns:a16="http://schemas.microsoft.com/office/drawing/2014/main" id="{4A873627-F196-7F4F-A65A-78CF57F4A38A}"/>
              </a:ext>
            </a:extLst>
          </p:cNvPr>
          <p:cNvSpPr/>
          <p:nvPr/>
        </p:nvSpPr>
        <p:spPr>
          <a:xfrm>
            <a:off x="4546242" y="3248855"/>
            <a:ext cx="669650" cy="589206"/>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t>PYTHON</a:t>
            </a:r>
          </a:p>
        </p:txBody>
      </p:sp>
      <p:sp>
        <p:nvSpPr>
          <p:cNvPr id="29" name="Ellipse 28">
            <a:extLst>
              <a:ext uri="{FF2B5EF4-FFF2-40B4-BE49-F238E27FC236}">
                <a16:creationId xmlns:a16="http://schemas.microsoft.com/office/drawing/2014/main" id="{10A42B53-5E83-B548-A314-91DD1603A1C3}"/>
              </a:ext>
            </a:extLst>
          </p:cNvPr>
          <p:cNvSpPr/>
          <p:nvPr/>
        </p:nvSpPr>
        <p:spPr>
          <a:xfrm>
            <a:off x="4203342" y="1161288"/>
            <a:ext cx="685800" cy="68580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sz="1100" b="1" dirty="0">
                <a:solidFill>
                  <a:srgbClr val="0432FF"/>
                </a:solidFill>
              </a:rPr>
              <a:t>JAVA</a:t>
            </a:r>
          </a:p>
        </p:txBody>
      </p:sp>
      <p:sp>
        <p:nvSpPr>
          <p:cNvPr id="30" name="Ellipse 29">
            <a:extLst>
              <a:ext uri="{FF2B5EF4-FFF2-40B4-BE49-F238E27FC236}">
                <a16:creationId xmlns:a16="http://schemas.microsoft.com/office/drawing/2014/main" id="{F0DA961D-8CDE-BB46-8570-7F1155CE2695}"/>
              </a:ext>
            </a:extLst>
          </p:cNvPr>
          <p:cNvSpPr/>
          <p:nvPr/>
        </p:nvSpPr>
        <p:spPr>
          <a:xfrm>
            <a:off x="4169031" y="1627395"/>
            <a:ext cx="685800" cy="68580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sz="1100" b="1" dirty="0">
                <a:solidFill>
                  <a:srgbClr val="0432FF"/>
                </a:solidFill>
              </a:rPr>
              <a:t>JAVA</a:t>
            </a:r>
          </a:p>
        </p:txBody>
      </p:sp>
      <p:sp>
        <p:nvSpPr>
          <p:cNvPr id="31" name="Cube 30">
            <a:extLst>
              <a:ext uri="{FF2B5EF4-FFF2-40B4-BE49-F238E27FC236}">
                <a16:creationId xmlns:a16="http://schemas.microsoft.com/office/drawing/2014/main" id="{251D6958-6136-6344-AE05-1ADCCA6CBB51}"/>
              </a:ext>
            </a:extLst>
          </p:cNvPr>
          <p:cNvSpPr/>
          <p:nvPr/>
        </p:nvSpPr>
        <p:spPr>
          <a:xfrm>
            <a:off x="4384403" y="4258220"/>
            <a:ext cx="689521" cy="576218"/>
          </a:xfrm>
          <a:prstGeom prst="cube">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a:t>JS</a:t>
            </a:r>
          </a:p>
        </p:txBody>
      </p:sp>
      <p:sp>
        <p:nvSpPr>
          <p:cNvPr id="32" name="Cube 31">
            <a:extLst>
              <a:ext uri="{FF2B5EF4-FFF2-40B4-BE49-F238E27FC236}">
                <a16:creationId xmlns:a16="http://schemas.microsoft.com/office/drawing/2014/main" id="{12167B63-0E49-1344-96DC-7BAAC2DA7991}"/>
              </a:ext>
            </a:extLst>
          </p:cNvPr>
          <p:cNvSpPr/>
          <p:nvPr/>
        </p:nvSpPr>
        <p:spPr>
          <a:xfrm>
            <a:off x="5052213" y="4295920"/>
            <a:ext cx="689521" cy="576218"/>
          </a:xfrm>
          <a:prstGeom prst="cube">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a:t>JS</a:t>
            </a:r>
          </a:p>
        </p:txBody>
      </p:sp>
      <p:pic>
        <p:nvPicPr>
          <p:cNvPr id="33" name="Image 32">
            <a:extLst>
              <a:ext uri="{FF2B5EF4-FFF2-40B4-BE49-F238E27FC236}">
                <a16:creationId xmlns:a16="http://schemas.microsoft.com/office/drawing/2014/main" id="{1991A2C1-5C55-BF44-A31B-41769BBDF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862" y="5504121"/>
            <a:ext cx="950696" cy="812053"/>
          </a:xfrm>
          <a:prstGeom prst="rect">
            <a:avLst/>
          </a:prstGeom>
        </p:spPr>
      </p:pic>
      <p:pic>
        <p:nvPicPr>
          <p:cNvPr id="34" name="Image 33">
            <a:extLst>
              <a:ext uri="{FF2B5EF4-FFF2-40B4-BE49-F238E27FC236}">
                <a16:creationId xmlns:a16="http://schemas.microsoft.com/office/drawing/2014/main" id="{F0F70BA4-3F58-B146-AD9C-360DE352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613" y="5701911"/>
            <a:ext cx="2313437" cy="573025"/>
          </a:xfrm>
          <a:prstGeom prst="rect">
            <a:avLst/>
          </a:prstGeom>
        </p:spPr>
      </p:pic>
      <p:pic>
        <p:nvPicPr>
          <p:cNvPr id="35" name="Image 34">
            <a:extLst>
              <a:ext uri="{FF2B5EF4-FFF2-40B4-BE49-F238E27FC236}">
                <a16:creationId xmlns:a16="http://schemas.microsoft.com/office/drawing/2014/main" id="{49F11FD3-EE98-9C4F-802D-06DFD2A2F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5639" y="5717912"/>
            <a:ext cx="2396067" cy="612344"/>
          </a:xfrm>
          <a:prstGeom prst="rect">
            <a:avLst/>
          </a:prstGeom>
        </p:spPr>
      </p:pic>
      <p:pic>
        <p:nvPicPr>
          <p:cNvPr id="36" name="Image 35">
            <a:extLst>
              <a:ext uri="{FF2B5EF4-FFF2-40B4-BE49-F238E27FC236}">
                <a16:creationId xmlns:a16="http://schemas.microsoft.com/office/drawing/2014/main" id="{35A19E28-01D4-494F-B3D5-8657FF1F8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0295" y="5838257"/>
            <a:ext cx="940356" cy="399468"/>
          </a:xfrm>
          <a:prstGeom prst="rect">
            <a:avLst/>
          </a:prstGeom>
        </p:spPr>
      </p:pic>
      <p:pic>
        <p:nvPicPr>
          <p:cNvPr id="37" name="Image 36">
            <a:extLst>
              <a:ext uri="{FF2B5EF4-FFF2-40B4-BE49-F238E27FC236}">
                <a16:creationId xmlns:a16="http://schemas.microsoft.com/office/drawing/2014/main" id="{9AF37EEB-FFA8-8D47-A2FF-720CE0DE3F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0651" y="5728137"/>
            <a:ext cx="1209676" cy="509588"/>
          </a:xfrm>
          <a:prstGeom prst="rect">
            <a:avLst/>
          </a:prstGeom>
        </p:spPr>
      </p:pic>
    </p:spTree>
    <p:extLst>
      <p:ext uri="{BB962C8B-B14F-4D97-AF65-F5344CB8AC3E}">
        <p14:creationId xmlns:p14="http://schemas.microsoft.com/office/powerpoint/2010/main" val="112109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5" name="Rectangle 413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E8C5D-1A83-446E-B3B3-441007A37FD6}"/>
              </a:ext>
            </a:extLst>
          </p:cNvPr>
          <p:cNvSpPr>
            <a:spLocks noGrp="1"/>
          </p:cNvSpPr>
          <p:nvPr>
            <p:ph type="title"/>
          </p:nvPr>
        </p:nvSpPr>
        <p:spPr>
          <a:xfrm>
            <a:off x="640080" y="329184"/>
            <a:ext cx="6894576" cy="1783080"/>
          </a:xfrm>
        </p:spPr>
        <p:txBody>
          <a:bodyPr anchor="b">
            <a:normAutofit/>
          </a:bodyPr>
          <a:lstStyle/>
          <a:p>
            <a:r>
              <a:rPr lang="fr-FR" sz="5400"/>
              <a:t>L’orchestration des conteneurs</a:t>
            </a:r>
            <a:endParaRPr lang="en-US" sz="5400"/>
          </a:p>
        </p:txBody>
      </p:sp>
      <p:sp>
        <p:nvSpPr>
          <p:cNvPr id="413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6" name="Content Placeholder 4101">
            <a:extLst>
              <a:ext uri="{FF2B5EF4-FFF2-40B4-BE49-F238E27FC236}">
                <a16:creationId xmlns:a16="http://schemas.microsoft.com/office/drawing/2014/main" id="{36F2EF1A-1925-4095-B205-8566EADEA46F}"/>
              </a:ext>
            </a:extLst>
          </p:cNvPr>
          <p:cNvSpPr>
            <a:spLocks noGrp="1"/>
          </p:cNvSpPr>
          <p:nvPr>
            <p:ph idx="1"/>
          </p:nvPr>
        </p:nvSpPr>
        <p:spPr>
          <a:xfrm>
            <a:off x="640080" y="2706624"/>
            <a:ext cx="6894576" cy="3483864"/>
          </a:xfrm>
        </p:spPr>
        <p:txBody>
          <a:bodyPr>
            <a:normAutofit/>
          </a:bodyPr>
          <a:lstStyle/>
          <a:p>
            <a:pPr>
              <a:buClr>
                <a:schemeClr val="tx1"/>
              </a:buClr>
            </a:pPr>
            <a:r>
              <a:rPr lang="fr-FR" sz="1900"/>
              <a:t>Load Balancing</a:t>
            </a:r>
          </a:p>
          <a:p>
            <a:pPr>
              <a:buClr>
                <a:schemeClr val="tx1"/>
              </a:buClr>
            </a:pPr>
            <a:r>
              <a:rPr lang="fr-FR" sz="1900"/>
              <a:t>Sécurité &amp; Exploitabilité</a:t>
            </a:r>
          </a:p>
          <a:p>
            <a:pPr>
              <a:buClr>
                <a:schemeClr val="tx1"/>
              </a:buClr>
            </a:pPr>
            <a:r>
              <a:rPr lang="fr-FR" sz="1900"/>
              <a:t>Gestion des cycles de vie</a:t>
            </a:r>
          </a:p>
          <a:p>
            <a:pPr>
              <a:buClr>
                <a:schemeClr val="tx1"/>
              </a:buClr>
            </a:pPr>
            <a:r>
              <a:rPr lang="fr-FR" sz="1900"/>
              <a:t>Scalabilité &amp; Résilience</a:t>
            </a:r>
          </a:p>
          <a:p>
            <a:pPr>
              <a:buClr>
                <a:schemeClr val="tx1"/>
              </a:buClr>
            </a:pPr>
            <a:r>
              <a:rPr lang="fr-FR" sz="1900"/>
              <a:t>Automatisation de bout en bout </a:t>
            </a:r>
          </a:p>
          <a:p>
            <a:pPr>
              <a:buClr>
                <a:schemeClr val="tx1"/>
              </a:buClr>
            </a:pPr>
            <a:r>
              <a:rPr lang="fr-FR" sz="1900"/>
              <a:t>DevSecOps</a:t>
            </a:r>
          </a:p>
          <a:p>
            <a:pPr>
              <a:buClr>
                <a:schemeClr val="tx1"/>
              </a:buClr>
            </a:pPr>
            <a:r>
              <a:rPr lang="fr-FR" sz="1900"/>
              <a:t>Monitoring et gestion des logs</a:t>
            </a:r>
          </a:p>
          <a:p>
            <a:pPr>
              <a:buClr>
                <a:schemeClr val="tx1"/>
              </a:buClr>
            </a:pPr>
            <a:r>
              <a:rPr lang="fr-FR" sz="1900"/>
              <a:t>Gestion de la configuration</a:t>
            </a:r>
          </a:p>
          <a:p>
            <a:pPr>
              <a:buClr>
                <a:schemeClr val="tx1"/>
              </a:buClr>
            </a:pPr>
            <a:r>
              <a:rPr lang="fr-FR" sz="1900"/>
              <a:t>…</a:t>
            </a:r>
          </a:p>
        </p:txBody>
      </p:sp>
      <p:pic>
        <p:nvPicPr>
          <p:cNvPr id="13" name="Picture 2" descr="Container Orchestration">
            <a:extLst>
              <a:ext uri="{FF2B5EF4-FFF2-40B4-BE49-F238E27FC236}">
                <a16:creationId xmlns:a16="http://schemas.microsoft.com/office/drawing/2014/main" id="{0E080027-0B56-5F40-9566-61CA422F14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72"/>
          <a:stretch/>
        </p:blipFill>
        <p:spPr bwMode="auto">
          <a:xfrm>
            <a:off x="7884372" y="329183"/>
            <a:ext cx="3973152" cy="3429969"/>
          </a:xfrm>
          <a:prstGeom prst="rect">
            <a:avLst/>
          </a:prstGeom>
          <a:noFill/>
          <a:extLst>
            <a:ext uri="{909E8E84-426E-40DD-AFC4-6F175D3DCCD1}">
              <a14:hiddenFill xmlns:a14="http://schemas.microsoft.com/office/drawing/2010/main">
                <a:solidFill>
                  <a:srgbClr val="FFFFFF"/>
                </a:solidFill>
              </a14:hiddenFill>
            </a:ext>
          </a:extLst>
        </p:spPr>
      </p:pic>
      <p:pic>
        <p:nvPicPr>
          <p:cNvPr id="38" name="Image 37" descr="Une image contenant flèche&#10;&#10;Description générée automatiquement">
            <a:extLst>
              <a:ext uri="{FF2B5EF4-FFF2-40B4-BE49-F238E27FC236}">
                <a16:creationId xmlns:a16="http://schemas.microsoft.com/office/drawing/2014/main" id="{F94C7CD4-4B09-3849-857E-92D74FA84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840" y="4148367"/>
            <a:ext cx="3995928" cy="2037923"/>
          </a:xfrm>
          <a:prstGeom prst="rect">
            <a:avLst/>
          </a:prstGeom>
        </p:spPr>
      </p:pic>
      <p:sp>
        <p:nvSpPr>
          <p:cNvPr id="3" name="Espace réservé de la date 2">
            <a:extLst>
              <a:ext uri="{FF2B5EF4-FFF2-40B4-BE49-F238E27FC236}">
                <a16:creationId xmlns:a16="http://schemas.microsoft.com/office/drawing/2014/main" id="{74509504-3B93-466C-9E8C-22C75626E119}"/>
              </a:ext>
            </a:extLst>
          </p:cNvPr>
          <p:cNvSpPr>
            <a:spLocks noGrp="1"/>
          </p:cNvSpPr>
          <p:nvPr>
            <p:ph type="dt" sz="half" idx="10"/>
          </p:nvPr>
        </p:nvSpPr>
        <p:spPr>
          <a:xfrm>
            <a:off x="838200" y="6356350"/>
            <a:ext cx="2743200" cy="365125"/>
          </a:xfrm>
        </p:spPr>
        <p:txBody>
          <a:bodyPr>
            <a:normAutofit/>
          </a:bodyPr>
          <a:lstStyle/>
          <a:p>
            <a:pPr>
              <a:spcAft>
                <a:spcPts val="600"/>
              </a:spcAft>
            </a:pPr>
            <a:fld id="{666C79C0-3C2D-41D2-B73F-6E91F2DD52F5}" type="datetime1">
              <a:rPr lang="en-US" smtClean="0"/>
              <a:pPr>
                <a:spcAft>
                  <a:spcPts val="600"/>
                </a:spcAft>
              </a:pPr>
              <a:t>8/16/2022</a:t>
            </a:fld>
            <a:endParaRPr lang="en-US"/>
          </a:p>
        </p:txBody>
      </p:sp>
      <p:sp>
        <p:nvSpPr>
          <p:cNvPr id="4" name="Espace réservé du pied de page 3">
            <a:extLst>
              <a:ext uri="{FF2B5EF4-FFF2-40B4-BE49-F238E27FC236}">
                <a16:creationId xmlns:a16="http://schemas.microsoft.com/office/drawing/2014/main" id="{728D1B49-4065-4775-99DB-F72AF5C9DD2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Kubernetes les bases | Eazytraining</a:t>
            </a:r>
          </a:p>
        </p:txBody>
      </p:sp>
      <p:sp>
        <p:nvSpPr>
          <p:cNvPr id="5" name="Espace réservé du numéro de diapositive 4">
            <a:extLst>
              <a:ext uri="{FF2B5EF4-FFF2-40B4-BE49-F238E27FC236}">
                <a16:creationId xmlns:a16="http://schemas.microsoft.com/office/drawing/2014/main" id="{D4EF59CA-CA02-4781-81FA-0AA4644703CC}"/>
              </a:ext>
            </a:extLst>
          </p:cNvPr>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8</a:t>
            </a:fld>
            <a:endParaRPr lang="en-US"/>
          </a:p>
        </p:txBody>
      </p:sp>
    </p:spTree>
    <p:extLst>
      <p:ext uri="{BB962C8B-B14F-4D97-AF65-F5344CB8AC3E}">
        <p14:creationId xmlns:p14="http://schemas.microsoft.com/office/powerpoint/2010/main" val="2134202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5" name="Rectangle 412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E8C5D-1A83-446E-B3B3-441007A37FD6}"/>
              </a:ext>
            </a:extLst>
          </p:cNvPr>
          <p:cNvSpPr>
            <a:spLocks noGrp="1"/>
          </p:cNvSpPr>
          <p:nvPr>
            <p:ph type="title"/>
          </p:nvPr>
        </p:nvSpPr>
        <p:spPr>
          <a:xfrm>
            <a:off x="5297762" y="329184"/>
            <a:ext cx="6251110" cy="1783080"/>
          </a:xfrm>
        </p:spPr>
        <p:txBody>
          <a:bodyPr anchor="b">
            <a:normAutofit/>
          </a:bodyPr>
          <a:lstStyle/>
          <a:p>
            <a:r>
              <a:rPr lang="fr-FR" sz="5400"/>
              <a:t>Présentation générale de Kubernetes</a:t>
            </a:r>
            <a:endParaRPr lang="en-US" sz="5400"/>
          </a:p>
        </p:txBody>
      </p:sp>
      <p:pic>
        <p:nvPicPr>
          <p:cNvPr id="4106" name="Picture 4105" descr="Conteneurs d'expédition de marchandises en pile et sur un semi-remorque dans un port">
            <a:extLst>
              <a:ext uri="{FF2B5EF4-FFF2-40B4-BE49-F238E27FC236}">
                <a16:creationId xmlns:a16="http://schemas.microsoft.com/office/drawing/2014/main" id="{5FE36E91-D92C-F049-204C-F1B3B7C825AF}"/>
              </a:ext>
            </a:extLst>
          </p:cNvPr>
          <p:cNvPicPr>
            <a:picLocks noChangeAspect="1"/>
          </p:cNvPicPr>
          <p:nvPr/>
        </p:nvPicPr>
        <p:blipFill rotWithShape="1">
          <a:blip r:embed="rId2"/>
          <a:srcRect l="34827" r="1424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12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0" name="Content Placeholder 4101">
            <a:extLst>
              <a:ext uri="{FF2B5EF4-FFF2-40B4-BE49-F238E27FC236}">
                <a16:creationId xmlns:a16="http://schemas.microsoft.com/office/drawing/2014/main" id="{36F2EF1A-1925-4095-B205-8566EADEA46F}"/>
              </a:ext>
            </a:extLst>
          </p:cNvPr>
          <p:cNvSpPr>
            <a:spLocks noGrp="1"/>
          </p:cNvSpPr>
          <p:nvPr>
            <p:ph idx="1"/>
          </p:nvPr>
        </p:nvSpPr>
        <p:spPr>
          <a:xfrm>
            <a:off x="5297762" y="2706624"/>
            <a:ext cx="6251110" cy="3483864"/>
          </a:xfrm>
        </p:spPr>
        <p:txBody>
          <a:bodyPr>
            <a:normAutofit/>
          </a:bodyPr>
          <a:lstStyle/>
          <a:p>
            <a:r>
              <a:rPr lang="fr-FR" sz="2200"/>
              <a:t>Kubernetes est une plate-forme </a:t>
            </a:r>
            <a:r>
              <a:rPr lang="fr-FR" sz="2200" b="1"/>
              <a:t>open-source extensible </a:t>
            </a:r>
            <a:r>
              <a:rPr lang="fr-FR" sz="2200"/>
              <a:t>et portable pour la gestion de charges de travail (workloads) et de services </a:t>
            </a:r>
            <a:r>
              <a:rPr lang="fr-FR" sz="2200" b="1"/>
              <a:t>conteneurisés</a:t>
            </a:r>
            <a:r>
              <a:rPr lang="fr-FR" sz="2200"/>
              <a:t>.</a:t>
            </a:r>
            <a:endParaRPr lang="fr-FR" sz="2200" b="1"/>
          </a:p>
          <a:p>
            <a:r>
              <a:rPr lang="fr-FR" sz="2200"/>
              <a:t>Kubernetes </a:t>
            </a:r>
            <a:r>
              <a:rPr lang="fr-FR" sz="2200" b="1"/>
              <a:t>orchestre</a:t>
            </a:r>
            <a:r>
              <a:rPr lang="fr-FR" sz="2200"/>
              <a:t>, </a:t>
            </a:r>
            <a:r>
              <a:rPr lang="fr-FR" sz="2200" b="1"/>
              <a:t>automatise</a:t>
            </a:r>
            <a:r>
              <a:rPr lang="fr-FR" sz="2200"/>
              <a:t>, </a:t>
            </a:r>
            <a:r>
              <a:rPr lang="fr-FR" sz="2200" b="1"/>
              <a:t>scale</a:t>
            </a:r>
            <a:r>
              <a:rPr lang="fr-FR" sz="2200"/>
              <a:t> et </a:t>
            </a:r>
            <a:r>
              <a:rPr lang="fr-FR" sz="2200" b="1"/>
              <a:t>opère des conteneurs</a:t>
            </a:r>
            <a:r>
              <a:rPr lang="fr-FR" sz="2200"/>
              <a:t>. Il est agnostique de la technologie de conteneur.</a:t>
            </a:r>
          </a:p>
          <a:p>
            <a:r>
              <a:rPr lang="fr-FR" sz="2200"/>
              <a:t>Un cluster Kubernetes peut gérer </a:t>
            </a:r>
            <a:r>
              <a:rPr lang="fr-FR" sz="2200" b="1"/>
              <a:t>des millions de conteneurs</a:t>
            </a:r>
            <a:r>
              <a:rPr lang="fr-FR" sz="2200"/>
              <a:t>.</a:t>
            </a:r>
          </a:p>
          <a:p>
            <a:endParaRPr lang="en-US" sz="2200"/>
          </a:p>
        </p:txBody>
      </p:sp>
      <p:sp>
        <p:nvSpPr>
          <p:cNvPr id="3" name="Espace réservé de la date 2">
            <a:extLst>
              <a:ext uri="{FF2B5EF4-FFF2-40B4-BE49-F238E27FC236}">
                <a16:creationId xmlns:a16="http://schemas.microsoft.com/office/drawing/2014/main" id="{5DFE95B4-DFE0-4CD2-9637-BB9FDAF1D9E9}"/>
              </a:ext>
            </a:extLst>
          </p:cNvPr>
          <p:cNvSpPr>
            <a:spLocks noGrp="1"/>
          </p:cNvSpPr>
          <p:nvPr>
            <p:ph type="dt" sz="half" idx="10"/>
          </p:nvPr>
        </p:nvSpPr>
        <p:spPr>
          <a:xfrm>
            <a:off x="838200" y="6356350"/>
            <a:ext cx="2743200" cy="365125"/>
          </a:xfrm>
        </p:spPr>
        <p:txBody>
          <a:bodyPr>
            <a:normAutofit/>
          </a:bodyPr>
          <a:lstStyle/>
          <a:p>
            <a:pPr>
              <a:spcAft>
                <a:spcPts val="600"/>
              </a:spcAft>
            </a:pPr>
            <a:fld id="{7A823485-5EF9-45A4-B6A6-BB98E4E8D16A}" type="datetime1">
              <a:rPr lang="en-US">
                <a:solidFill>
                  <a:srgbClr val="FFFFFF"/>
                </a:solidFill>
              </a:rPr>
              <a:pPr>
                <a:spcAft>
                  <a:spcPts val="600"/>
                </a:spcAft>
              </a:pPr>
              <a:t>8/16/2022</a:t>
            </a:fld>
            <a:endParaRPr lang="en-US">
              <a:solidFill>
                <a:srgbClr val="FFFFFF"/>
              </a:solidFill>
            </a:endParaRPr>
          </a:p>
        </p:txBody>
      </p:sp>
      <p:sp>
        <p:nvSpPr>
          <p:cNvPr id="4" name="Espace réservé du pied de page 3">
            <a:extLst>
              <a:ext uri="{FF2B5EF4-FFF2-40B4-BE49-F238E27FC236}">
                <a16:creationId xmlns:a16="http://schemas.microsoft.com/office/drawing/2014/main" id="{8C4DC462-8AE1-4A1A-84CC-772B033718EE}"/>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Kubernetes les bases | Eazytraining</a:t>
            </a:r>
          </a:p>
        </p:txBody>
      </p:sp>
      <p:sp>
        <p:nvSpPr>
          <p:cNvPr id="5" name="Espace réservé du numéro de diapositive 4">
            <a:extLst>
              <a:ext uri="{FF2B5EF4-FFF2-40B4-BE49-F238E27FC236}">
                <a16:creationId xmlns:a16="http://schemas.microsoft.com/office/drawing/2014/main" id="{C0EEF979-ACBA-415B-A95A-C349B84C6DD5}"/>
              </a:ext>
            </a:extLst>
          </p:cNvPr>
          <p:cNvSpPr>
            <a:spLocks noGrp="1"/>
          </p:cNvSpPr>
          <p:nvPr>
            <p:ph type="sldNum" sz="quarter" idx="12"/>
          </p:nvPr>
        </p:nvSpPr>
        <p:spPr>
          <a:xfrm>
            <a:off x="10052978" y="6356350"/>
            <a:ext cx="1300821" cy="365125"/>
          </a:xfrm>
        </p:spPr>
        <p:txBody>
          <a:bodyPr>
            <a:normAutofit/>
          </a:bodyPr>
          <a:lstStyle/>
          <a:p>
            <a:pPr>
              <a:spcAft>
                <a:spcPts val="600"/>
              </a:spcAft>
            </a:pPr>
            <a:fld id="{B2DC25EE-239B-4C5F-AAD1-255A7D5F1EE2}" type="slidenum">
              <a:rPr lang="en-US" smtClean="0"/>
              <a:pPr>
                <a:spcAft>
                  <a:spcPts val="600"/>
                </a:spcAft>
              </a:pPr>
              <a:t>9</a:t>
            </a:fld>
            <a:endParaRPr lang="en-US"/>
          </a:p>
        </p:txBody>
      </p:sp>
    </p:spTree>
    <p:extLst>
      <p:ext uri="{BB962C8B-B14F-4D97-AF65-F5344CB8AC3E}">
        <p14:creationId xmlns:p14="http://schemas.microsoft.com/office/powerpoint/2010/main" val="664579953"/>
      </p:ext>
    </p:extLst>
  </p:cSld>
  <p:clrMapOvr>
    <a:masterClrMapping/>
  </p:clrMapOvr>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4891</TotalTime>
  <Words>3240</Words>
  <Application>Microsoft Office PowerPoint</Application>
  <PresentationFormat>Grand écran</PresentationFormat>
  <Paragraphs>603</Paragraphs>
  <Slides>63</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63</vt:i4>
      </vt:variant>
    </vt:vector>
  </HeadingPairs>
  <TitlesOfParts>
    <vt:vector size="68" baseType="lpstr">
      <vt:lpstr>Arial</vt:lpstr>
      <vt:lpstr>Calibri</vt:lpstr>
      <vt:lpstr>Calibri Light</vt:lpstr>
      <vt:lpstr>Police système</vt:lpstr>
      <vt:lpstr>Office Theme</vt:lpstr>
      <vt:lpstr>Kubernetes: les bases pour DevOps</vt:lpstr>
      <vt:lpstr>Plan</vt:lpstr>
      <vt:lpstr>Plan</vt:lpstr>
      <vt:lpstr>Présentation du formateur</vt:lpstr>
      <vt:lpstr>Plan</vt:lpstr>
      <vt:lpstr>Rappel : Les conteneurs</vt:lpstr>
      <vt:lpstr>Rappel : Les conteneurs</vt:lpstr>
      <vt:lpstr>L’orchestration des conteneurs</vt:lpstr>
      <vt:lpstr>Présentation générale de Kubernetes</vt:lpstr>
      <vt:lpstr>Présentation générale de Kubernetes</vt:lpstr>
      <vt:lpstr>Présentation générale de Kubernetes</vt:lpstr>
      <vt:lpstr>Les avantages de Kubernetes</vt:lpstr>
      <vt:lpstr>Les cas d’usage de Kubernetes</vt:lpstr>
      <vt:lpstr>Kubernetes et DevSecOps</vt:lpstr>
      <vt:lpstr>Kubernetes et son écosystème</vt:lpstr>
      <vt:lpstr>Les limites de Kubernetes</vt:lpstr>
      <vt:lpstr>Plan</vt:lpstr>
      <vt:lpstr>L’architecture de Kubernetes</vt:lpstr>
      <vt:lpstr>Kubernetes control plan</vt:lpstr>
      <vt:lpstr>Kubernetes data plan</vt:lpstr>
      <vt:lpstr>Les objets Kubernetes</vt:lpstr>
      <vt:lpstr>Plan</vt:lpstr>
      <vt:lpstr>Installation de Kubernetes</vt:lpstr>
      <vt:lpstr>TP 1: Déployez votre premier cluster avec  minikube, Virtual Box et Vagrant</vt:lpstr>
      <vt:lpstr>Plan</vt:lpstr>
      <vt:lpstr>Premier déploiement (1/10): Pod</vt:lpstr>
      <vt:lpstr>Premier déploiement (2/10): Replicaset</vt:lpstr>
      <vt:lpstr>Premier déploiement (3/10): Deployment</vt:lpstr>
      <vt:lpstr>Premier déploiement (4/10): syntaxe kubectl</vt:lpstr>
      <vt:lpstr>Premier déploiement (5/10): kubectl</vt:lpstr>
      <vt:lpstr>Premier déploiement (6/10): Manifest Yaml</vt:lpstr>
      <vt:lpstr>Premier déploiement (7/10): Variable d’environnement</vt:lpstr>
      <vt:lpstr>Premier déploiement (8/10): Type de Variable d’environnement</vt:lpstr>
      <vt:lpstr>Premier déploiement (9/10): Logging</vt:lpstr>
      <vt:lpstr>Premier déploiement (9/10): exec</vt:lpstr>
      <vt:lpstr>TP 2: déployez votre première application</vt:lpstr>
      <vt:lpstr>Plan</vt:lpstr>
      <vt:lpstr>Gestion du réseau (1/7): labels et selecteurs</vt:lpstr>
      <vt:lpstr>Gestion du réseau (2/7): Smart Search</vt:lpstr>
      <vt:lpstr>Gestion du réseau (3/7): Services</vt:lpstr>
      <vt:lpstr>Gestion du réseau (4/7): Services NodePort</vt:lpstr>
      <vt:lpstr>Gestion du réseau (5/7): Service ClusterIP </vt:lpstr>
      <vt:lpstr>Gestion du réseau (6/7): Service Loadbalancer</vt:lpstr>
      <vt:lpstr>Gestion du réseau (7/7): Namespace</vt:lpstr>
      <vt:lpstr>TP 3: exposez une application à l’extérieur du cluster</vt:lpstr>
      <vt:lpstr>Plan</vt:lpstr>
      <vt:lpstr>Gestion du stockage (1/5): Problématique</vt:lpstr>
      <vt:lpstr>Gestion du stockage (2/5): Volumes</vt:lpstr>
      <vt:lpstr>Gestion du stockage (3/5): Persistent Volume</vt:lpstr>
      <vt:lpstr>Gestion du stockage (4/5): Persistent Volume Claim</vt:lpstr>
      <vt:lpstr>Gestion du stockage (5/5): PV et PVC</vt:lpstr>
      <vt:lpstr>TP-4: Stockage persistent</vt:lpstr>
      <vt:lpstr>Plan</vt:lpstr>
      <vt:lpstr>Introduction à helm (1/3): Objectifs</vt:lpstr>
      <vt:lpstr>Introduction à helm (2/3): Workflow</vt:lpstr>
      <vt:lpstr>Introduction à helm (3/3): Chart</vt:lpstr>
      <vt:lpstr>TP-5: Déployez Wordpress</vt:lpstr>
      <vt:lpstr>Plan</vt:lpstr>
      <vt:lpstr>Monitoring : Metrics-server</vt:lpstr>
      <vt:lpstr>TP-6: Metrics-server</vt:lpstr>
      <vt:lpstr>Plan</vt:lpstr>
      <vt:lpstr>Mini-projet: Déployez Wordpress à l’aide de manifests (et non par helm  )</vt:lpstr>
      <vt:lpstr>Merci pour votre attention !  À bientôt sur EAZYTraining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les bases pour DevOps</dc:title>
  <dc:creator>TAFEN Dirane Willy</dc:creator>
  <cp:lastModifiedBy>Ulrich Monji</cp:lastModifiedBy>
  <cp:revision>296</cp:revision>
  <dcterms:created xsi:type="dcterms:W3CDTF">2020-06-18T14:44:40Z</dcterms:created>
  <dcterms:modified xsi:type="dcterms:W3CDTF">2022-08-16T09:16:43Z</dcterms:modified>
</cp:coreProperties>
</file>